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2" r:id="rId9"/>
    <p:sldId id="281" r:id="rId10"/>
    <p:sldId id="275" r:id="rId11"/>
    <p:sldId id="266" r:id="rId12"/>
    <p:sldId id="273" r:id="rId13"/>
    <p:sldId id="274" r:id="rId14"/>
    <p:sldId id="267" r:id="rId15"/>
    <p:sldId id="268" r:id="rId16"/>
    <p:sldId id="271" r:id="rId17"/>
    <p:sldId id="276" r:id="rId18"/>
    <p:sldId id="277" r:id="rId19"/>
    <p:sldId id="272" r:id="rId20"/>
    <p:sldId id="278" r:id="rId21"/>
    <p:sldId id="279" r:id="rId22"/>
    <p:sldId id="264" r:id="rId23"/>
    <p:sldId id="280" r:id="rId24"/>
    <p:sldId id="26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6989C-2822-441F-831F-763C6F4DCE60}" type="datetimeFigureOut">
              <a:rPr lang="nb-NO" smtClean="0"/>
              <a:t>01.07.2026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6590D-9AE5-401A-9811-C4C221CA25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328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26590D-9AE5-401A-9811-C4C221CA259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4044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0D47CA-FED7-123F-6670-3261A3F0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3038" y="115888"/>
            <a:ext cx="10370948" cy="366569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58F51AF-2B93-19EA-F187-A219BE20F8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3038" y="406698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400405-3403-80E8-5E3D-A35CACD2B3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72706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45171-0995-44F4-A8D8-F82B060B9501}" type="datetimeFigureOut">
              <a:rPr lang="nb-NO" smtClean="0"/>
              <a:t>01.07.2026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702B43-D4CA-00CC-10E8-5E561F433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CD8E7E-8D62-121A-8DBE-0976CA2E9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ECAB4-D79C-495E-8C62-3C8112473FB0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3E1F3BF-C32E-49BF-C5F0-77705C71BB8B}"/>
              </a:ext>
            </a:extLst>
          </p:cNvPr>
          <p:cNvSpPr txBox="1"/>
          <p:nvPr userDrawn="1"/>
        </p:nvSpPr>
        <p:spPr>
          <a:xfrm rot="16200000">
            <a:off x="-2217363" y="3665454"/>
            <a:ext cx="5240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solidFill>
                  <a:schemeClr val="bg1"/>
                </a:solidFill>
              </a:rPr>
              <a:t>Norwegian University of Science and Technology</a:t>
            </a:r>
          </a:p>
          <a:p>
            <a:pPr algn="ctr"/>
            <a:r>
              <a:rPr lang="en-GB" noProof="0" dirty="0">
                <a:solidFill>
                  <a:schemeClr val="bg1"/>
                </a:solidFill>
              </a:rPr>
              <a:t>Department of Materials Science and Engineering</a:t>
            </a:r>
          </a:p>
        </p:txBody>
      </p:sp>
    </p:spTree>
    <p:extLst>
      <p:ext uri="{BB962C8B-B14F-4D97-AF65-F5344CB8AC3E}">
        <p14:creationId xmlns:p14="http://schemas.microsoft.com/office/powerpoint/2010/main" val="330162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073940-CA14-7F67-F2B6-137FE5CE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410368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F9A95C-9A33-8EBB-03D0-460D65292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870471"/>
            <a:ext cx="10515600" cy="4351338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C1CBBA-4103-D375-A66D-3B093F5DBF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31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45171-0995-44F4-A8D8-F82B060B9501}" type="datetimeFigureOut">
              <a:rPr lang="nb-NO" smtClean="0"/>
              <a:t>01.07.2026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7D6EC03-61A9-CB59-9196-327224100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57E5AEA-E4EA-ACE2-512B-D5CCE54BD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ECAB4-D79C-495E-8C62-3C8112473F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691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830F20-62D7-3624-7454-5B3CB3BB5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802" y="125951"/>
            <a:ext cx="10515600" cy="33030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E8B62E-11CA-53A2-17FA-0C7EDAE53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5802" y="35820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72B3FF0-CD28-9F72-84EA-F728F6DC1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31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45171-0995-44F4-A8D8-F82B060B9501}" type="datetimeFigureOut">
              <a:rPr lang="nb-NO" smtClean="0"/>
              <a:t>01.07.2026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9C1D11D-3CE0-77DE-85C1-A758D32F2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72055B1-E5D0-D854-1AD3-2AF26F58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ECAB4-D79C-495E-8C62-3C8112473F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3753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117035-D529-0C21-887E-DEB28CE1C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668" y="217891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27BF01-E0DA-5D2B-6818-7CCD88A9F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32668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D1017C8-A616-64A9-E4FE-B96F2E9D2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6668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82336C1-8B6C-2741-E760-5AA8CC406D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31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45171-0995-44F4-A8D8-F82B060B9501}" type="datetimeFigureOut">
              <a:rPr lang="nb-NO" smtClean="0"/>
              <a:t>01.07.2026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EE3E6B2-9882-98D6-28F6-9CB59D7A5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976CD46-1E91-4920-F913-05004462E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ECAB4-D79C-495E-8C62-3C8112473F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3196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3CCA58-6B25-388C-DF6B-DD7D0ECE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D3F5610-9136-F643-2788-296465CB8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30D3B47-59D9-4C8E-1484-5C9A1D169F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67131CD-EC29-3CCB-8BFF-C11FF445B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3C7EE6B-47C0-7057-3931-E1B73DDF8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0B28BD5-0A67-9F74-C9A2-477502171F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31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45171-0995-44F4-A8D8-F82B060B9501}" type="datetimeFigureOut">
              <a:rPr lang="nb-NO" smtClean="0"/>
              <a:t>01.07.2026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7A4469F-8A8A-BDFC-CCB0-1977D9738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6718715-424C-EA0F-FF0E-F50A3D0DB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ECAB4-D79C-495E-8C62-3C8112473F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7491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A4FDC8-F741-DEE2-AD24-E731494D6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82D0054-594C-D117-B57B-590EA54D0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31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45171-0995-44F4-A8D8-F82B060B9501}" type="datetimeFigureOut">
              <a:rPr lang="nb-NO" smtClean="0"/>
              <a:t>01.07.2026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EE8E856-999E-4A78-F4F4-AAACC15D4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692AE34-17D1-2FE1-3E7D-44AFCDF4D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ECAB4-D79C-495E-8C62-3C8112473F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7630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C0136D5-27F7-9741-F9C6-747979128A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31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45171-0995-44F4-A8D8-F82B060B9501}" type="datetimeFigureOut">
              <a:rPr lang="nb-NO" smtClean="0"/>
              <a:t>01.07.2026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D6C8E81-0292-3735-D41E-A5B6A962F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5F5FD5D-8BEB-50D6-BF92-57CC630A3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ECAB4-D79C-495E-8C62-3C8112473F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5487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F339DE-7DC7-0375-1904-6F07AD534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754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27ABC3A-19D2-FA78-E8A3-7EBB408DA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62" y="995363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535CE57-0561-E306-85BE-1C5E13AD8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9754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9FEDCEE-0B8F-E2C5-E3EC-9E78E160E5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49754" y="6356349"/>
            <a:ext cx="2743200" cy="365125"/>
          </a:xfrm>
          <a:prstGeom prst="rect">
            <a:avLst/>
          </a:prstGeom>
        </p:spPr>
        <p:txBody>
          <a:bodyPr/>
          <a:lstStyle/>
          <a:p>
            <a:fld id="{DC845171-0995-44F4-A8D8-F82B060B9501}" type="datetimeFigureOut">
              <a:rPr lang="nb-NO" smtClean="0"/>
              <a:t>01.07.2026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EBC3B1-44DC-E198-C35B-011AC4443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2102-EA36-E765-FE81-BC860DC06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ECAB4-D79C-495E-8C62-3C8112473F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124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038CCE-EFCF-6D44-D090-46BBECCF5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0520895-E7B7-8517-C544-78D2EDCBE3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883104B-E492-0803-52D5-0F29089F0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098E955-0449-D13C-8E6B-7EB1A3F78F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31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45171-0995-44F4-A8D8-F82B060B9501}" type="datetimeFigureOut">
              <a:rPr lang="nb-NO" smtClean="0"/>
              <a:t>01.07.2026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9507F1E-E32A-3C4B-BD77-30FDF08E0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4E14B28-5824-9DD7-442F-4B0FFDF8C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ECAB4-D79C-495E-8C62-3C8112473F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5946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6622BC-1AC0-3F84-4C09-5E8AE1F5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C9C4968-CBFC-5CBC-95E3-C77EC9E2CA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1583F8-C596-DC45-9ECC-8F9B836DC9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31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45171-0995-44F4-A8D8-F82B060B9501}" type="datetimeFigureOut">
              <a:rPr lang="nb-NO" smtClean="0"/>
              <a:t>01.07.2026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705528-4701-E7DA-B283-43A686CC4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2C7CD9-C7F6-36FE-9305-1C054AA66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ECAB4-D79C-495E-8C62-3C8112473F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8352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CE88945-C249-CA96-597F-E574B46CB9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29CF014-0216-A590-7362-A3127B956F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42725C-97B9-4848-5DB7-9632B33B5D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31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C845171-0995-44F4-A8D8-F82B060B9501}" type="datetimeFigureOut">
              <a:rPr lang="nb-NO" smtClean="0"/>
              <a:t>01.07.2026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BFCD90-AAC7-8B14-24E4-C21A196A6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55136C-406E-535C-96B8-6275087F9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ECAB4-D79C-495E-8C62-3C8112473F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3941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2C47F34-D3AD-D2AE-60F6-511883890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393" y="41036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F954CB-39EA-AA4B-F7E1-71903F45A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187047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FE8FE3-C990-28AC-F47D-B0A51B4D0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DC8B61-B7CD-96E5-1C3C-ABDE4C4745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936ECAB4-D79C-495E-8C62-3C8112473FB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3504852-0E60-E071-F4E6-4BEA7E569E48}"/>
              </a:ext>
            </a:extLst>
          </p:cNvPr>
          <p:cNvSpPr/>
          <p:nvPr userDrawn="1"/>
        </p:nvSpPr>
        <p:spPr>
          <a:xfrm>
            <a:off x="-100738" y="-61993"/>
            <a:ext cx="1061634" cy="7005233"/>
          </a:xfrm>
          <a:prstGeom prst="rect">
            <a:avLst/>
          </a:prstGeom>
          <a:solidFill>
            <a:srgbClr val="0050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4771966-5665-7AC8-779D-9FD456B51FF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2" y="410368"/>
            <a:ext cx="682493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1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12" Type="http://schemas.openxmlformats.org/officeDocument/2006/relationships/image" Target="../media/image17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A1225A-7C4E-372A-9BE2-21157E282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304" y="291190"/>
            <a:ext cx="10500551" cy="2259986"/>
          </a:xfrm>
        </p:spPr>
        <p:txBody>
          <a:bodyPr>
            <a:normAutofit fontScale="90000"/>
          </a:bodyPr>
          <a:lstStyle/>
          <a:p>
            <a:pPr algn="l"/>
            <a:r>
              <a:rPr lang="en-GB" sz="5400" dirty="0"/>
              <a:t>Effect of Process Variables on Current Efficiency and </a:t>
            </a:r>
            <a:br>
              <a:rPr lang="en-GB" sz="5400" dirty="0"/>
            </a:br>
            <a:r>
              <a:rPr lang="en-GB" sz="5400" dirty="0"/>
              <a:t>Metal Composition</a:t>
            </a:r>
            <a:endParaRPr lang="en-GB" sz="5400" noProof="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12442CC-B411-5B5A-B29C-325CC6B20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801" y="2960145"/>
            <a:ext cx="6898610" cy="751501"/>
          </a:xfrm>
        </p:spPr>
        <p:txBody>
          <a:bodyPr>
            <a:normAutofit/>
          </a:bodyPr>
          <a:lstStyle/>
          <a:p>
            <a:pPr algn="l"/>
            <a:r>
              <a:rPr lang="en-GB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Master’s Thesis in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Electroch</a:t>
            </a:r>
            <a:r>
              <a:rPr lang="en-GB" noProof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emical</a:t>
            </a:r>
            <a:r>
              <a:rPr lang="en-GB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Engineering</a:t>
            </a:r>
            <a:br>
              <a:rPr lang="en-GB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GB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Undertittel 2">
            <a:extLst>
              <a:ext uri="{FF2B5EF4-FFF2-40B4-BE49-F238E27FC236}">
                <a16:creationId xmlns:a16="http://schemas.microsoft.com/office/drawing/2014/main" id="{83B401E1-6412-2041-B0F5-AE8B2146688C}"/>
              </a:ext>
            </a:extLst>
          </p:cNvPr>
          <p:cNvSpPr txBox="1">
            <a:spLocks/>
          </p:cNvSpPr>
          <p:nvPr/>
        </p:nvSpPr>
        <p:spPr>
          <a:xfrm>
            <a:off x="1112801" y="5975406"/>
            <a:ext cx="10753195" cy="98596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GB" sz="2000" b="1" dirty="0">
                <a:solidFill>
                  <a:schemeClr val="bg2">
                    <a:lumMod val="50000"/>
                  </a:schemeClr>
                </a:solidFill>
              </a:rPr>
              <a:t>Supervisor:                                                 Co-Supervisors:      </a:t>
            </a:r>
            <a:br>
              <a:rPr lang="en-GB" sz="2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Dr. Braulio Beltran-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Pitarch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(NTNU)           Assoc. Prof. Espen Sandnes (NTNU) &amp; Dr. Gøril Jahrsengene (SINTEF)</a:t>
            </a:r>
            <a:br>
              <a:rPr lang="en-GB" sz="20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                                                                    </a:t>
            </a: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6B91C4C8-2ACC-8C09-3C5D-934A074243DC}"/>
              </a:ext>
            </a:extLst>
          </p:cNvPr>
          <p:cNvCxnSpPr/>
          <p:nvPr/>
        </p:nvCxnSpPr>
        <p:spPr>
          <a:xfrm>
            <a:off x="1049572" y="2600644"/>
            <a:ext cx="10956898" cy="0"/>
          </a:xfrm>
          <a:prstGeom prst="line">
            <a:avLst/>
          </a:prstGeom>
          <a:ln>
            <a:solidFill>
              <a:srgbClr val="0050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EF38AB50-D6CF-1894-B779-6773807423A6}"/>
              </a:ext>
            </a:extLst>
          </p:cNvPr>
          <p:cNvCxnSpPr>
            <a:cxnSpLocks/>
            <a:endCxn id="3" idx="3"/>
          </p:cNvCxnSpPr>
          <p:nvPr/>
        </p:nvCxnSpPr>
        <p:spPr>
          <a:xfrm>
            <a:off x="1046068" y="3335895"/>
            <a:ext cx="6965343" cy="1"/>
          </a:xfrm>
          <a:prstGeom prst="line">
            <a:avLst/>
          </a:prstGeom>
          <a:ln>
            <a:solidFill>
              <a:srgbClr val="0050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396136F-BE69-CE4A-2E68-568F8DCF10E8}"/>
              </a:ext>
            </a:extLst>
          </p:cNvPr>
          <p:cNvSpPr txBox="1"/>
          <p:nvPr/>
        </p:nvSpPr>
        <p:spPr>
          <a:xfrm>
            <a:off x="1112801" y="3329113"/>
            <a:ext cx="3801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Author: </a:t>
            </a:r>
            <a:b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b-N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Håkon Ulvik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F1DE43A-1883-E0B9-F254-71CB92F6E639}"/>
              </a:ext>
            </a:extLst>
          </p:cNvPr>
          <p:cNvSpPr txBox="1"/>
          <p:nvPr/>
        </p:nvSpPr>
        <p:spPr>
          <a:xfrm>
            <a:off x="4816120" y="3329113"/>
            <a:ext cx="38011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Defence date: </a:t>
            </a:r>
          </a:p>
          <a:p>
            <a:r>
              <a:rPr lang="en-GB" sz="20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06.07.2026 </a:t>
            </a:r>
          </a:p>
        </p:txBody>
      </p:sp>
    </p:spTree>
    <p:extLst>
      <p:ext uri="{BB962C8B-B14F-4D97-AF65-F5344CB8AC3E}">
        <p14:creationId xmlns:p14="http://schemas.microsoft.com/office/powerpoint/2010/main" val="109311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186CD0-7C53-D1F3-30D9-699BF5D3B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Background and Motivation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2307E3-C310-E584-4E46-4AA17FAC8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Steel is fundamental for modern society</a:t>
            </a:r>
          </a:p>
          <a:p>
            <a:r>
              <a:rPr lang="en-GB" noProof="0" dirty="0"/>
              <a:t>Manganese (Mn) is the third most common alloying element in steel</a:t>
            </a:r>
          </a:p>
          <a:p>
            <a:r>
              <a:rPr lang="en-GB" noProof="0" dirty="0"/>
              <a:t>Most Mn is in the form of ferromanganese</a:t>
            </a:r>
            <a:r>
              <a:rPr lang="en-GB" dirty="0"/>
              <a:t> (</a:t>
            </a:r>
            <a:r>
              <a:rPr lang="en-GB" dirty="0" err="1"/>
              <a:t>FeMn</a:t>
            </a:r>
            <a:r>
              <a:rPr lang="en-GB" dirty="0"/>
              <a:t>)</a:t>
            </a:r>
          </a:p>
          <a:p>
            <a:r>
              <a:rPr lang="en-GB" dirty="0"/>
              <a:t>Submerged Arc Furnaces (SAF)</a:t>
            </a:r>
          </a:p>
          <a:p>
            <a:r>
              <a:rPr lang="en-GB" noProof="0" dirty="0"/>
              <a:t>Boston Metal and MIT have developed MOE for Fe</a:t>
            </a:r>
          </a:p>
        </p:txBody>
      </p:sp>
    </p:spTree>
    <p:extLst>
      <p:ext uri="{BB962C8B-B14F-4D97-AF65-F5344CB8AC3E}">
        <p14:creationId xmlns:p14="http://schemas.microsoft.com/office/powerpoint/2010/main" val="643087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D0D25-1A6A-882B-97A2-AE1C540C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15AA3A-C91E-45F1-352D-F1A44296B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Objective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69191A-8B4F-2AE6-71B1-240B98DC7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870471"/>
            <a:ext cx="9200322" cy="4351338"/>
          </a:xfrm>
        </p:spPr>
        <p:txBody>
          <a:bodyPr/>
          <a:lstStyle/>
          <a:p>
            <a:r>
              <a:rPr lang="en-GB" noProof="0" dirty="0"/>
              <a:t>Expand our knowledge about which </a:t>
            </a:r>
            <a:r>
              <a:rPr lang="en-GB" dirty="0"/>
              <a:t>variables</a:t>
            </a:r>
            <a:r>
              <a:rPr lang="en-GB" noProof="0" dirty="0"/>
              <a:t> affect the</a:t>
            </a:r>
            <a:r>
              <a:rPr lang="en-GB" b="1" noProof="0" dirty="0"/>
              <a:t> current efficiency</a:t>
            </a:r>
            <a:r>
              <a:rPr lang="en-GB" b="1" dirty="0"/>
              <a:t> &amp; metal composition</a:t>
            </a:r>
            <a:endParaRPr lang="en-GB" b="1" noProof="0" dirty="0"/>
          </a:p>
          <a:p>
            <a:pPr marL="0" indent="0">
              <a:buNone/>
            </a:pPr>
            <a:endParaRPr lang="en-GB" b="1" noProof="0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44889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2EAAB62-04D8-2C07-AE06-87F5618FF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A9859E-314A-F7A0-AFE5-3F9325690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Theoretical Framework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180730-297A-D87B-1E6D-5EC09594F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Basicity</a:t>
            </a:r>
          </a:p>
          <a:p>
            <a:pPr lvl="1"/>
            <a:r>
              <a:rPr lang="en-GB" dirty="0"/>
              <a:t>Quantifiable number that is related to melt properties</a:t>
            </a:r>
          </a:p>
          <a:p>
            <a:pPr lvl="1"/>
            <a:r>
              <a:rPr lang="en-GB" noProof="0" dirty="0"/>
              <a:t>Metallurgical: weight fractions, melt behaviour</a:t>
            </a:r>
          </a:p>
          <a:p>
            <a:pPr lvl="1"/>
            <a:r>
              <a:rPr lang="en-GB" dirty="0"/>
              <a:t>Optical: molar fractions, corrosivity of melt against refractory materials</a:t>
            </a:r>
          </a:p>
          <a:p>
            <a:pPr marL="457200" lvl="1" indent="0">
              <a:buNone/>
            </a:pPr>
            <a:endParaRPr lang="en-GB" noProof="0" dirty="0"/>
          </a:p>
          <a:p>
            <a:r>
              <a:rPr lang="en-GB" dirty="0"/>
              <a:t>Current Efficiency</a:t>
            </a:r>
          </a:p>
          <a:p>
            <a:pPr lvl="1"/>
            <a:r>
              <a:rPr lang="en-GB" dirty="0"/>
              <a:t>How much of the charge goes into the desired reactions</a:t>
            </a:r>
          </a:p>
          <a:p>
            <a:pPr lvl="1"/>
            <a:r>
              <a:rPr lang="en-GB" dirty="0"/>
              <a:t>Want this to be as close to 100% as possible</a:t>
            </a:r>
          </a:p>
          <a:p>
            <a:pPr lvl="1"/>
            <a:r>
              <a:rPr lang="en-GB" dirty="0"/>
              <a:t>Hall-</a:t>
            </a:r>
            <a:r>
              <a:rPr lang="en-GB" dirty="0" err="1"/>
              <a:t>Heroult</a:t>
            </a:r>
            <a:r>
              <a:rPr lang="en-GB" dirty="0"/>
              <a:t>: 95%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54994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CC511-7D9E-B57C-502E-EE83DD677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87896-A7CE-CA94-DA36-367024D4F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Experimental - Setup</a:t>
            </a:r>
          </a:p>
        </p:txBody>
      </p:sp>
      <p:sp>
        <p:nvSpPr>
          <p:cNvPr id="54" name="Rektangel 53">
            <a:extLst>
              <a:ext uri="{FF2B5EF4-FFF2-40B4-BE49-F238E27FC236}">
                <a16:creationId xmlns:a16="http://schemas.microsoft.com/office/drawing/2014/main" id="{9C408E2D-BD39-5C86-F697-5828414AD81C}"/>
              </a:ext>
            </a:extLst>
          </p:cNvPr>
          <p:cNvSpPr/>
          <p:nvPr/>
        </p:nvSpPr>
        <p:spPr>
          <a:xfrm>
            <a:off x="5681819" y="2772800"/>
            <a:ext cx="2638225" cy="417044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ktangel 54">
            <a:extLst>
              <a:ext uri="{FF2B5EF4-FFF2-40B4-BE49-F238E27FC236}">
                <a16:creationId xmlns:a16="http://schemas.microsoft.com/office/drawing/2014/main" id="{8FA57A2F-AC8B-85F5-8F9B-2D6AC7AED266}"/>
              </a:ext>
            </a:extLst>
          </p:cNvPr>
          <p:cNvSpPr/>
          <p:nvPr/>
        </p:nvSpPr>
        <p:spPr>
          <a:xfrm>
            <a:off x="6467708" y="2564253"/>
            <a:ext cx="1292660" cy="43789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9A36BDEC-DA23-EBCC-CCE2-CF83974A0062}"/>
              </a:ext>
            </a:extLst>
          </p:cNvPr>
          <p:cNvGrpSpPr/>
          <p:nvPr/>
        </p:nvGrpSpPr>
        <p:grpSpPr>
          <a:xfrm>
            <a:off x="6291538" y="1493921"/>
            <a:ext cx="6028244" cy="4707012"/>
            <a:chOff x="5123263" y="1063625"/>
            <a:chExt cx="6635628" cy="5327807"/>
          </a:xfrm>
        </p:grpSpPr>
        <p:sp>
          <p:nvSpPr>
            <p:cNvPr id="58" name="Prosess 57">
              <a:extLst>
                <a:ext uri="{FF2B5EF4-FFF2-40B4-BE49-F238E27FC236}">
                  <a16:creationId xmlns:a16="http://schemas.microsoft.com/office/drawing/2014/main" id="{FE5F8F73-D6DA-9988-9C2B-FC91155180C5}"/>
                </a:ext>
              </a:extLst>
            </p:cNvPr>
            <p:cNvSpPr/>
            <p:nvPr/>
          </p:nvSpPr>
          <p:spPr>
            <a:xfrm>
              <a:off x="5620631" y="5726942"/>
              <a:ext cx="863561" cy="537164"/>
            </a:xfrm>
            <a:prstGeom prst="flowChartProcess">
              <a:avLst/>
            </a:prstGeom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9" name="Gruppe 58">
              <a:extLst>
                <a:ext uri="{FF2B5EF4-FFF2-40B4-BE49-F238E27FC236}">
                  <a16:creationId xmlns:a16="http://schemas.microsoft.com/office/drawing/2014/main" id="{732382AC-1116-4D74-030B-AA878168F5DE}"/>
                </a:ext>
              </a:extLst>
            </p:cNvPr>
            <p:cNvGrpSpPr/>
            <p:nvPr/>
          </p:nvGrpSpPr>
          <p:grpSpPr>
            <a:xfrm>
              <a:off x="5924314" y="1321160"/>
              <a:ext cx="99180" cy="4727095"/>
              <a:chOff x="6624162" y="-395563"/>
              <a:chExt cx="133508" cy="6573480"/>
            </a:xfrm>
          </p:grpSpPr>
          <p:sp>
            <p:nvSpPr>
              <p:cNvPr id="128" name="Rektangel 127">
                <a:extLst>
                  <a:ext uri="{FF2B5EF4-FFF2-40B4-BE49-F238E27FC236}">
                    <a16:creationId xmlns:a16="http://schemas.microsoft.com/office/drawing/2014/main" id="{0EF95F32-C8B1-4E67-9833-E51468A505AA}"/>
                  </a:ext>
                </a:extLst>
              </p:cNvPr>
              <p:cNvSpPr/>
              <p:nvPr/>
            </p:nvSpPr>
            <p:spPr>
              <a:xfrm>
                <a:off x="6624162" y="219076"/>
                <a:ext cx="133508" cy="4982157"/>
              </a:xfrm>
              <a:prstGeom prst="rect">
                <a:avLst/>
              </a:prstGeom>
              <a:solidFill>
                <a:srgbClr val="FFFFCC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9" name="Rektangel 128">
                <a:extLst>
                  <a:ext uri="{FF2B5EF4-FFF2-40B4-BE49-F238E27FC236}">
                    <a16:creationId xmlns:a16="http://schemas.microsoft.com/office/drawing/2014/main" id="{E1495459-B29E-56A1-3D0B-1CAEA40F9D66}"/>
                  </a:ext>
                </a:extLst>
              </p:cNvPr>
              <p:cNvSpPr/>
              <p:nvPr/>
            </p:nvSpPr>
            <p:spPr>
              <a:xfrm>
                <a:off x="6663372" y="5201235"/>
                <a:ext cx="61543" cy="976682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Rektangel 129">
                <a:extLst>
                  <a:ext uri="{FF2B5EF4-FFF2-40B4-BE49-F238E27FC236}">
                    <a16:creationId xmlns:a16="http://schemas.microsoft.com/office/drawing/2014/main" id="{125F5D55-AC2D-F127-3EA3-ED1483800C3A}"/>
                  </a:ext>
                </a:extLst>
              </p:cNvPr>
              <p:cNvSpPr/>
              <p:nvPr/>
            </p:nvSpPr>
            <p:spPr>
              <a:xfrm>
                <a:off x="6657338" y="-395563"/>
                <a:ext cx="67947" cy="622972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0" name="Gruppe 59">
              <a:extLst>
                <a:ext uri="{FF2B5EF4-FFF2-40B4-BE49-F238E27FC236}">
                  <a16:creationId xmlns:a16="http://schemas.microsoft.com/office/drawing/2014/main" id="{4A8374BE-1C71-6678-8854-0CDE70DA01BB}"/>
                </a:ext>
              </a:extLst>
            </p:cNvPr>
            <p:cNvGrpSpPr/>
            <p:nvPr/>
          </p:nvGrpSpPr>
          <p:grpSpPr>
            <a:xfrm>
              <a:off x="6340153" y="1321160"/>
              <a:ext cx="125708" cy="4727094"/>
              <a:chOff x="7229475" y="-474616"/>
              <a:chExt cx="175260" cy="6673486"/>
            </a:xfrm>
          </p:grpSpPr>
          <p:sp>
            <p:nvSpPr>
              <p:cNvPr id="125" name="Rektangel 124">
                <a:extLst>
                  <a:ext uri="{FF2B5EF4-FFF2-40B4-BE49-F238E27FC236}">
                    <a16:creationId xmlns:a16="http://schemas.microsoft.com/office/drawing/2014/main" id="{413A58FB-71D8-7BAA-B99C-523E57A4237C}"/>
                  </a:ext>
                </a:extLst>
              </p:cNvPr>
              <p:cNvSpPr/>
              <p:nvPr/>
            </p:nvSpPr>
            <p:spPr>
              <a:xfrm>
                <a:off x="7229475" y="167119"/>
                <a:ext cx="175260" cy="3853518"/>
              </a:xfrm>
              <a:prstGeom prst="rect">
                <a:avLst/>
              </a:prstGeom>
              <a:solidFill>
                <a:srgbClr val="FFFFCC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6" name="Rektangel 125">
                <a:extLst>
                  <a:ext uri="{FF2B5EF4-FFF2-40B4-BE49-F238E27FC236}">
                    <a16:creationId xmlns:a16="http://schemas.microsoft.com/office/drawing/2014/main" id="{2295C517-19B2-2BFA-AE2A-A2DD1593CE7B}"/>
                  </a:ext>
                </a:extLst>
              </p:cNvPr>
              <p:cNvSpPr/>
              <p:nvPr/>
            </p:nvSpPr>
            <p:spPr>
              <a:xfrm>
                <a:off x="7245667" y="4020636"/>
                <a:ext cx="146685" cy="217823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7" name="Rektangel 126">
                <a:extLst>
                  <a:ext uri="{FF2B5EF4-FFF2-40B4-BE49-F238E27FC236}">
                    <a16:creationId xmlns:a16="http://schemas.microsoft.com/office/drawing/2014/main" id="{DFCE5044-EDA7-BDBF-6FCB-8B831E8D616E}"/>
                  </a:ext>
                </a:extLst>
              </p:cNvPr>
              <p:cNvSpPr/>
              <p:nvPr/>
            </p:nvSpPr>
            <p:spPr>
              <a:xfrm>
                <a:off x="7245667" y="-474616"/>
                <a:ext cx="146685" cy="64363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id="{E91BCAC7-1876-5A25-345A-6851F64C1DA5}"/>
                </a:ext>
              </a:extLst>
            </p:cNvPr>
            <p:cNvGrpSpPr/>
            <p:nvPr/>
          </p:nvGrpSpPr>
          <p:grpSpPr>
            <a:xfrm>
              <a:off x="5576224" y="5224363"/>
              <a:ext cx="952378" cy="1096138"/>
              <a:chOff x="6138862" y="4970145"/>
              <a:chExt cx="1327786" cy="1606867"/>
            </a:xfrm>
          </p:grpSpPr>
          <p:sp>
            <p:nvSpPr>
              <p:cNvPr id="122" name="Rektangel 121">
                <a:extLst>
                  <a:ext uri="{FF2B5EF4-FFF2-40B4-BE49-F238E27FC236}">
                    <a16:creationId xmlns:a16="http://schemas.microsoft.com/office/drawing/2014/main" id="{B5F2850A-7B27-6C9B-BDB6-73CCADC95208}"/>
                  </a:ext>
                </a:extLst>
              </p:cNvPr>
              <p:cNvSpPr/>
              <p:nvPr/>
            </p:nvSpPr>
            <p:spPr>
              <a:xfrm>
                <a:off x="7404735" y="4970145"/>
                <a:ext cx="61913" cy="1527810"/>
              </a:xfrm>
              <a:prstGeom prst="rect">
                <a:avLst/>
              </a:prstGeom>
              <a:solidFill>
                <a:srgbClr val="FFFFCC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Rektangel 122">
                <a:extLst>
                  <a:ext uri="{FF2B5EF4-FFF2-40B4-BE49-F238E27FC236}">
                    <a16:creationId xmlns:a16="http://schemas.microsoft.com/office/drawing/2014/main" id="{9A1A5DB7-D22D-5754-E5E1-3A9EC1525760}"/>
                  </a:ext>
                </a:extLst>
              </p:cNvPr>
              <p:cNvSpPr/>
              <p:nvPr/>
            </p:nvSpPr>
            <p:spPr>
              <a:xfrm>
                <a:off x="6138862" y="4970145"/>
                <a:ext cx="61913" cy="1527810"/>
              </a:xfrm>
              <a:prstGeom prst="rect">
                <a:avLst/>
              </a:prstGeom>
              <a:solidFill>
                <a:srgbClr val="FFFFCC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4" name="Rektangel 123">
                <a:extLst>
                  <a:ext uri="{FF2B5EF4-FFF2-40B4-BE49-F238E27FC236}">
                    <a16:creationId xmlns:a16="http://schemas.microsoft.com/office/drawing/2014/main" id="{2F15551D-B8BA-D3C6-E9B0-11FEF6B710F6}"/>
                  </a:ext>
                </a:extLst>
              </p:cNvPr>
              <p:cNvSpPr/>
              <p:nvPr/>
            </p:nvSpPr>
            <p:spPr>
              <a:xfrm rot="5400000">
                <a:off x="6763226" y="5873591"/>
                <a:ext cx="79057" cy="1327786"/>
              </a:xfrm>
              <a:prstGeom prst="rect">
                <a:avLst/>
              </a:prstGeom>
              <a:solidFill>
                <a:srgbClr val="FFFFCC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2" name="Gruppe 61">
              <a:extLst>
                <a:ext uri="{FF2B5EF4-FFF2-40B4-BE49-F238E27FC236}">
                  <a16:creationId xmlns:a16="http://schemas.microsoft.com/office/drawing/2014/main" id="{79329555-D06F-4A20-D18D-A241B95DB2F0}"/>
                </a:ext>
              </a:extLst>
            </p:cNvPr>
            <p:cNvGrpSpPr/>
            <p:nvPr/>
          </p:nvGrpSpPr>
          <p:grpSpPr>
            <a:xfrm>
              <a:off x="5660258" y="1585913"/>
              <a:ext cx="124370" cy="3951632"/>
              <a:chOff x="6256019" y="1019175"/>
              <a:chExt cx="182405" cy="4410076"/>
            </a:xfrm>
          </p:grpSpPr>
          <p:sp>
            <p:nvSpPr>
              <p:cNvPr id="120" name="Rektangel 10">
                <a:extLst>
                  <a:ext uri="{FF2B5EF4-FFF2-40B4-BE49-F238E27FC236}">
                    <a16:creationId xmlns:a16="http://schemas.microsoft.com/office/drawing/2014/main" id="{3C77E84F-9CE2-5D67-7542-03B96511CE27}"/>
                  </a:ext>
                </a:extLst>
              </p:cNvPr>
              <p:cNvSpPr/>
              <p:nvPr/>
            </p:nvSpPr>
            <p:spPr>
              <a:xfrm>
                <a:off x="6256020" y="1019175"/>
                <a:ext cx="182404" cy="4250531"/>
              </a:xfrm>
              <a:custGeom>
                <a:avLst/>
                <a:gdLst>
                  <a:gd name="connsiteX0" fmla="*/ 0 w 175260"/>
                  <a:gd name="connsiteY0" fmla="*/ 0 h 4198620"/>
                  <a:gd name="connsiteX1" fmla="*/ 175260 w 175260"/>
                  <a:gd name="connsiteY1" fmla="*/ 0 h 4198620"/>
                  <a:gd name="connsiteX2" fmla="*/ 175260 w 175260"/>
                  <a:gd name="connsiteY2" fmla="*/ 4198620 h 4198620"/>
                  <a:gd name="connsiteX3" fmla="*/ 0 w 175260"/>
                  <a:gd name="connsiteY3" fmla="*/ 4198620 h 4198620"/>
                  <a:gd name="connsiteX4" fmla="*/ 0 w 175260"/>
                  <a:gd name="connsiteY4" fmla="*/ 0 h 4198620"/>
                  <a:gd name="connsiteX0" fmla="*/ 0 w 182404"/>
                  <a:gd name="connsiteY0" fmla="*/ 0 h 4201001"/>
                  <a:gd name="connsiteX1" fmla="*/ 175260 w 182404"/>
                  <a:gd name="connsiteY1" fmla="*/ 0 h 4201001"/>
                  <a:gd name="connsiteX2" fmla="*/ 182404 w 182404"/>
                  <a:gd name="connsiteY2" fmla="*/ 4201001 h 4201001"/>
                  <a:gd name="connsiteX3" fmla="*/ 0 w 182404"/>
                  <a:gd name="connsiteY3" fmla="*/ 4198620 h 4201001"/>
                  <a:gd name="connsiteX4" fmla="*/ 0 w 182404"/>
                  <a:gd name="connsiteY4" fmla="*/ 0 h 4201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404" h="4201001">
                    <a:moveTo>
                      <a:pt x="0" y="0"/>
                    </a:moveTo>
                    <a:lnTo>
                      <a:pt x="175260" y="0"/>
                    </a:lnTo>
                    <a:cubicBezTo>
                      <a:pt x="177641" y="1400334"/>
                      <a:pt x="180023" y="2800667"/>
                      <a:pt x="182404" y="4201001"/>
                    </a:cubicBezTo>
                    <a:lnTo>
                      <a:pt x="0" y="4198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C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1" name="Utsettelse 120">
                <a:extLst>
                  <a:ext uri="{FF2B5EF4-FFF2-40B4-BE49-F238E27FC236}">
                    <a16:creationId xmlns:a16="http://schemas.microsoft.com/office/drawing/2014/main" id="{89133CDE-C934-712A-1B91-0C4864E77336}"/>
                  </a:ext>
                </a:extLst>
              </p:cNvPr>
              <p:cNvSpPr/>
              <p:nvPr/>
            </p:nvSpPr>
            <p:spPr>
              <a:xfrm rot="5400000">
                <a:off x="6267449" y="5258276"/>
                <a:ext cx="159545" cy="182405"/>
              </a:xfrm>
              <a:prstGeom prst="flowChartDelay">
                <a:avLst/>
              </a:prstGeom>
              <a:solidFill>
                <a:srgbClr val="FFFFCC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3" name="Rektangel 62">
              <a:extLst>
                <a:ext uri="{FF2B5EF4-FFF2-40B4-BE49-F238E27FC236}">
                  <a16:creationId xmlns:a16="http://schemas.microsoft.com/office/drawing/2014/main" id="{8BC0F230-E777-7794-7A82-939FE863ED77}"/>
                </a:ext>
              </a:extLst>
            </p:cNvPr>
            <p:cNvSpPr/>
            <p:nvPr/>
          </p:nvSpPr>
          <p:spPr>
            <a:xfrm>
              <a:off x="6155761" y="1496634"/>
              <a:ext cx="63502" cy="3832247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4" name="Gruppe 63">
              <a:extLst>
                <a:ext uri="{FF2B5EF4-FFF2-40B4-BE49-F238E27FC236}">
                  <a16:creationId xmlns:a16="http://schemas.microsoft.com/office/drawing/2014/main" id="{DF2C56B8-29F4-18FC-0AF8-FC8007E29396}"/>
                </a:ext>
              </a:extLst>
            </p:cNvPr>
            <p:cNvGrpSpPr/>
            <p:nvPr/>
          </p:nvGrpSpPr>
          <p:grpSpPr>
            <a:xfrm>
              <a:off x="5472833" y="4999872"/>
              <a:ext cx="1159158" cy="1391560"/>
              <a:chOff x="6138862" y="4970145"/>
              <a:chExt cx="1327786" cy="1606867"/>
            </a:xfrm>
          </p:grpSpPr>
          <p:sp>
            <p:nvSpPr>
              <p:cNvPr id="117" name="Rektangel 116">
                <a:extLst>
                  <a:ext uri="{FF2B5EF4-FFF2-40B4-BE49-F238E27FC236}">
                    <a16:creationId xmlns:a16="http://schemas.microsoft.com/office/drawing/2014/main" id="{C09405FF-F2CC-277B-D4C7-EC37278D1C1D}"/>
                  </a:ext>
                </a:extLst>
              </p:cNvPr>
              <p:cNvSpPr/>
              <p:nvPr/>
            </p:nvSpPr>
            <p:spPr>
              <a:xfrm>
                <a:off x="7404735" y="4970145"/>
                <a:ext cx="61913" cy="1527810"/>
              </a:xfrm>
              <a:prstGeom prst="rect">
                <a:avLst/>
              </a:prstGeom>
              <a:solidFill>
                <a:srgbClr val="FFFFCC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" name="Rektangel 117">
                <a:extLst>
                  <a:ext uri="{FF2B5EF4-FFF2-40B4-BE49-F238E27FC236}">
                    <a16:creationId xmlns:a16="http://schemas.microsoft.com/office/drawing/2014/main" id="{49F076DB-ABF3-B1B4-FD83-CC2FA2B723C8}"/>
                  </a:ext>
                </a:extLst>
              </p:cNvPr>
              <p:cNvSpPr/>
              <p:nvPr/>
            </p:nvSpPr>
            <p:spPr>
              <a:xfrm>
                <a:off x="6138862" y="4970145"/>
                <a:ext cx="61913" cy="1527810"/>
              </a:xfrm>
              <a:prstGeom prst="rect">
                <a:avLst/>
              </a:prstGeom>
              <a:solidFill>
                <a:srgbClr val="FFFFCC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Rektangel 118">
                <a:extLst>
                  <a:ext uri="{FF2B5EF4-FFF2-40B4-BE49-F238E27FC236}">
                    <a16:creationId xmlns:a16="http://schemas.microsoft.com/office/drawing/2014/main" id="{07294816-CE45-EC9B-ACB3-B25317605466}"/>
                  </a:ext>
                </a:extLst>
              </p:cNvPr>
              <p:cNvSpPr/>
              <p:nvPr/>
            </p:nvSpPr>
            <p:spPr>
              <a:xfrm rot="5400000">
                <a:off x="6763226" y="5873591"/>
                <a:ext cx="79057" cy="1327786"/>
              </a:xfrm>
              <a:prstGeom prst="rect">
                <a:avLst/>
              </a:prstGeom>
              <a:solidFill>
                <a:srgbClr val="FFFFCC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5" name="Rektangel 64">
              <a:extLst>
                <a:ext uri="{FF2B5EF4-FFF2-40B4-BE49-F238E27FC236}">
                  <a16:creationId xmlns:a16="http://schemas.microsoft.com/office/drawing/2014/main" id="{D99D5D71-8687-340A-B642-7CFD9E441C8E}"/>
                </a:ext>
              </a:extLst>
            </p:cNvPr>
            <p:cNvSpPr/>
            <p:nvPr/>
          </p:nvSpPr>
          <p:spPr>
            <a:xfrm rot="5400000">
              <a:off x="6025823" y="3445822"/>
              <a:ext cx="92806" cy="1283045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Rektangel 65">
              <a:extLst>
                <a:ext uri="{FF2B5EF4-FFF2-40B4-BE49-F238E27FC236}">
                  <a16:creationId xmlns:a16="http://schemas.microsoft.com/office/drawing/2014/main" id="{E540A555-A9E8-BA1D-570A-DF3B16EED5CB}"/>
                </a:ext>
              </a:extLst>
            </p:cNvPr>
            <p:cNvSpPr/>
            <p:nvPr/>
          </p:nvSpPr>
          <p:spPr>
            <a:xfrm rot="5400000">
              <a:off x="6026050" y="2961166"/>
              <a:ext cx="92806" cy="1283045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Rektangel 66">
              <a:extLst>
                <a:ext uri="{FF2B5EF4-FFF2-40B4-BE49-F238E27FC236}">
                  <a16:creationId xmlns:a16="http://schemas.microsoft.com/office/drawing/2014/main" id="{539143BA-1BF5-1457-9ADC-9D4D2F33FE04}"/>
                </a:ext>
              </a:extLst>
            </p:cNvPr>
            <p:cNvSpPr/>
            <p:nvPr/>
          </p:nvSpPr>
          <p:spPr>
            <a:xfrm rot="5400000">
              <a:off x="6025823" y="2486891"/>
              <a:ext cx="92806" cy="1283045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Rektangel 67">
              <a:extLst>
                <a:ext uri="{FF2B5EF4-FFF2-40B4-BE49-F238E27FC236}">
                  <a16:creationId xmlns:a16="http://schemas.microsoft.com/office/drawing/2014/main" id="{84DA4FF6-6FE6-F90A-50C8-1C284244DFFD}"/>
                </a:ext>
              </a:extLst>
            </p:cNvPr>
            <p:cNvSpPr/>
            <p:nvPr/>
          </p:nvSpPr>
          <p:spPr>
            <a:xfrm rot="5400000">
              <a:off x="6025823" y="2048638"/>
              <a:ext cx="92806" cy="1283045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Rektangel 68">
              <a:extLst>
                <a:ext uri="{FF2B5EF4-FFF2-40B4-BE49-F238E27FC236}">
                  <a16:creationId xmlns:a16="http://schemas.microsoft.com/office/drawing/2014/main" id="{F745C15F-037B-5E66-C2AD-5A99395D42C3}"/>
                </a:ext>
              </a:extLst>
            </p:cNvPr>
            <p:cNvSpPr/>
            <p:nvPr/>
          </p:nvSpPr>
          <p:spPr>
            <a:xfrm>
              <a:off x="6604966" y="3649092"/>
              <a:ext cx="32793" cy="391849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Rektangel 69">
              <a:extLst>
                <a:ext uri="{FF2B5EF4-FFF2-40B4-BE49-F238E27FC236}">
                  <a16:creationId xmlns:a16="http://schemas.microsoft.com/office/drawing/2014/main" id="{E0A2356A-4723-319E-4A7C-FD78E3271574}"/>
                </a:ext>
              </a:extLst>
            </p:cNvPr>
            <p:cNvSpPr/>
            <p:nvPr/>
          </p:nvSpPr>
          <p:spPr>
            <a:xfrm>
              <a:off x="6604966" y="3174816"/>
              <a:ext cx="32793" cy="381469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1" name="Rektangel 70">
              <a:extLst>
                <a:ext uri="{FF2B5EF4-FFF2-40B4-BE49-F238E27FC236}">
                  <a16:creationId xmlns:a16="http://schemas.microsoft.com/office/drawing/2014/main" id="{2FF02871-44E5-FA77-3759-6399633A7650}"/>
                </a:ext>
              </a:extLst>
            </p:cNvPr>
            <p:cNvSpPr/>
            <p:nvPr/>
          </p:nvSpPr>
          <p:spPr>
            <a:xfrm>
              <a:off x="6607584" y="2736564"/>
              <a:ext cx="32793" cy="345445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Rektangel 71">
              <a:extLst>
                <a:ext uri="{FF2B5EF4-FFF2-40B4-BE49-F238E27FC236}">
                  <a16:creationId xmlns:a16="http://schemas.microsoft.com/office/drawing/2014/main" id="{4F6B4D6D-DDB3-A363-24CC-74524236E730}"/>
                </a:ext>
              </a:extLst>
            </p:cNvPr>
            <p:cNvSpPr/>
            <p:nvPr/>
          </p:nvSpPr>
          <p:spPr>
            <a:xfrm>
              <a:off x="6607584" y="2252789"/>
              <a:ext cx="32793" cy="391849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Rektangel 72">
              <a:extLst>
                <a:ext uri="{FF2B5EF4-FFF2-40B4-BE49-F238E27FC236}">
                  <a16:creationId xmlns:a16="http://schemas.microsoft.com/office/drawing/2014/main" id="{DF78A6BE-052B-8FD2-E9BE-C7315E359181}"/>
                </a:ext>
              </a:extLst>
            </p:cNvPr>
            <p:cNvSpPr/>
            <p:nvPr/>
          </p:nvSpPr>
          <p:spPr>
            <a:xfrm>
              <a:off x="5499858" y="3649092"/>
              <a:ext cx="32793" cy="391849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Rektangel 73">
              <a:extLst>
                <a:ext uri="{FF2B5EF4-FFF2-40B4-BE49-F238E27FC236}">
                  <a16:creationId xmlns:a16="http://schemas.microsoft.com/office/drawing/2014/main" id="{0E708D49-CDE3-F192-48EB-7372656B9DC8}"/>
                </a:ext>
              </a:extLst>
            </p:cNvPr>
            <p:cNvSpPr/>
            <p:nvPr/>
          </p:nvSpPr>
          <p:spPr>
            <a:xfrm>
              <a:off x="5499858" y="3174816"/>
              <a:ext cx="32793" cy="381469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5" name="Rektangel 74">
              <a:extLst>
                <a:ext uri="{FF2B5EF4-FFF2-40B4-BE49-F238E27FC236}">
                  <a16:creationId xmlns:a16="http://schemas.microsoft.com/office/drawing/2014/main" id="{1523987B-8CE2-72C2-0CEB-96A0F70B70EC}"/>
                </a:ext>
              </a:extLst>
            </p:cNvPr>
            <p:cNvSpPr/>
            <p:nvPr/>
          </p:nvSpPr>
          <p:spPr>
            <a:xfrm>
              <a:off x="5499858" y="2736564"/>
              <a:ext cx="32793" cy="345445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Rektangel 75">
              <a:extLst>
                <a:ext uri="{FF2B5EF4-FFF2-40B4-BE49-F238E27FC236}">
                  <a16:creationId xmlns:a16="http://schemas.microsoft.com/office/drawing/2014/main" id="{8A7200DB-96F6-D17E-AF57-48AFAD7A7A1A}"/>
                </a:ext>
              </a:extLst>
            </p:cNvPr>
            <p:cNvSpPr/>
            <p:nvPr/>
          </p:nvSpPr>
          <p:spPr>
            <a:xfrm>
              <a:off x="5501756" y="2251908"/>
              <a:ext cx="32793" cy="391849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Prosess 76">
              <a:extLst>
                <a:ext uri="{FF2B5EF4-FFF2-40B4-BE49-F238E27FC236}">
                  <a16:creationId xmlns:a16="http://schemas.microsoft.com/office/drawing/2014/main" id="{E2F6678D-CF83-EB19-9676-CAF628B4DC6E}"/>
                </a:ext>
              </a:extLst>
            </p:cNvPr>
            <p:cNvSpPr/>
            <p:nvPr/>
          </p:nvSpPr>
          <p:spPr>
            <a:xfrm>
              <a:off x="5123263" y="2135261"/>
              <a:ext cx="1858297" cy="121667"/>
            </a:xfrm>
            <a:prstGeom prst="flowChartProcess">
              <a:avLst/>
            </a:prstGeom>
            <a:solidFill>
              <a:srgbClr val="CE8946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Prosess 77">
              <a:extLst>
                <a:ext uri="{FF2B5EF4-FFF2-40B4-BE49-F238E27FC236}">
                  <a16:creationId xmlns:a16="http://schemas.microsoft.com/office/drawing/2014/main" id="{47B98A7D-C97F-F2C9-F501-9DA370154376}"/>
                </a:ext>
              </a:extLst>
            </p:cNvPr>
            <p:cNvSpPr/>
            <p:nvPr/>
          </p:nvSpPr>
          <p:spPr>
            <a:xfrm rot="5400000">
              <a:off x="6333369" y="1999040"/>
              <a:ext cx="139503" cy="143927"/>
            </a:xfrm>
            <a:prstGeom prst="flowChartProcess">
              <a:avLst/>
            </a:prstGeom>
            <a:solidFill>
              <a:srgbClr val="CE8946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Prosess 78">
              <a:extLst>
                <a:ext uri="{FF2B5EF4-FFF2-40B4-BE49-F238E27FC236}">
                  <a16:creationId xmlns:a16="http://schemas.microsoft.com/office/drawing/2014/main" id="{4CD32D2E-30DF-A78B-37E7-C12DBB61D4BB}"/>
                </a:ext>
              </a:extLst>
            </p:cNvPr>
            <p:cNvSpPr/>
            <p:nvPr/>
          </p:nvSpPr>
          <p:spPr>
            <a:xfrm rot="5400000">
              <a:off x="6117820" y="2016460"/>
              <a:ext cx="139503" cy="109084"/>
            </a:xfrm>
            <a:prstGeom prst="flowChartProcess">
              <a:avLst/>
            </a:prstGeom>
            <a:solidFill>
              <a:srgbClr val="CE8946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Prosess 79">
              <a:extLst>
                <a:ext uri="{FF2B5EF4-FFF2-40B4-BE49-F238E27FC236}">
                  <a16:creationId xmlns:a16="http://schemas.microsoft.com/office/drawing/2014/main" id="{ECE565E0-A4F7-838A-514D-B9A820D4C158}"/>
                </a:ext>
              </a:extLst>
            </p:cNvPr>
            <p:cNvSpPr/>
            <p:nvPr/>
          </p:nvSpPr>
          <p:spPr>
            <a:xfrm rot="5400000">
              <a:off x="5902842" y="2016459"/>
              <a:ext cx="139503" cy="109084"/>
            </a:xfrm>
            <a:prstGeom prst="flowChartProcess">
              <a:avLst/>
            </a:prstGeom>
            <a:solidFill>
              <a:srgbClr val="CE8946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Prosess 80">
              <a:extLst>
                <a:ext uri="{FF2B5EF4-FFF2-40B4-BE49-F238E27FC236}">
                  <a16:creationId xmlns:a16="http://schemas.microsoft.com/office/drawing/2014/main" id="{F70E85D4-B46F-B028-0957-EC10AC277496}"/>
                </a:ext>
              </a:extLst>
            </p:cNvPr>
            <p:cNvSpPr/>
            <p:nvPr/>
          </p:nvSpPr>
          <p:spPr>
            <a:xfrm rot="5400000">
              <a:off x="5652451" y="1999038"/>
              <a:ext cx="139503" cy="143927"/>
            </a:xfrm>
            <a:prstGeom prst="flowChartProcess">
              <a:avLst/>
            </a:prstGeom>
            <a:solidFill>
              <a:srgbClr val="CE8946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Prosess 81">
              <a:extLst>
                <a:ext uri="{FF2B5EF4-FFF2-40B4-BE49-F238E27FC236}">
                  <a16:creationId xmlns:a16="http://schemas.microsoft.com/office/drawing/2014/main" id="{22ABC319-3A9A-B615-CB46-1A45ABD6C010}"/>
                </a:ext>
              </a:extLst>
            </p:cNvPr>
            <p:cNvSpPr/>
            <p:nvPr/>
          </p:nvSpPr>
          <p:spPr>
            <a:xfrm rot="5400000">
              <a:off x="6601559" y="2089824"/>
              <a:ext cx="42037" cy="59818"/>
            </a:xfrm>
            <a:prstGeom prst="flowChartProcess">
              <a:avLst/>
            </a:prstGeom>
            <a:solidFill>
              <a:srgbClr val="CE8946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Prosess 82">
              <a:extLst>
                <a:ext uri="{FF2B5EF4-FFF2-40B4-BE49-F238E27FC236}">
                  <a16:creationId xmlns:a16="http://schemas.microsoft.com/office/drawing/2014/main" id="{AEC403A8-3EAB-ED5B-A514-618B8B26FD95}"/>
                </a:ext>
              </a:extLst>
            </p:cNvPr>
            <p:cNvSpPr/>
            <p:nvPr/>
          </p:nvSpPr>
          <p:spPr>
            <a:xfrm rot="5400000">
              <a:off x="5495235" y="2089824"/>
              <a:ext cx="42037" cy="59818"/>
            </a:xfrm>
            <a:prstGeom prst="flowChartProcess">
              <a:avLst/>
            </a:prstGeom>
            <a:solidFill>
              <a:srgbClr val="CE8946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Prosess 83">
              <a:extLst>
                <a:ext uri="{FF2B5EF4-FFF2-40B4-BE49-F238E27FC236}">
                  <a16:creationId xmlns:a16="http://schemas.microsoft.com/office/drawing/2014/main" id="{DAA83A21-5FAA-34BD-6F3F-A85A76A12DD4}"/>
                </a:ext>
              </a:extLst>
            </p:cNvPr>
            <p:cNvSpPr/>
            <p:nvPr/>
          </p:nvSpPr>
          <p:spPr>
            <a:xfrm rot="5400000">
              <a:off x="6489606" y="2052419"/>
              <a:ext cx="97269" cy="79399"/>
            </a:xfrm>
            <a:prstGeom prst="flowChartProcess">
              <a:avLst/>
            </a:prstGeom>
            <a:solidFill>
              <a:srgbClr val="CE8946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Bue 84">
              <a:extLst>
                <a:ext uri="{FF2B5EF4-FFF2-40B4-BE49-F238E27FC236}">
                  <a16:creationId xmlns:a16="http://schemas.microsoft.com/office/drawing/2014/main" id="{C1031C2D-469F-FCCF-56C6-B2EB46060B11}"/>
                </a:ext>
              </a:extLst>
            </p:cNvPr>
            <p:cNvSpPr/>
            <p:nvPr/>
          </p:nvSpPr>
          <p:spPr>
            <a:xfrm rot="16200000">
              <a:off x="6637776" y="1742461"/>
              <a:ext cx="349901" cy="639187"/>
            </a:xfrm>
            <a:prstGeom prst="arc">
              <a:avLst/>
            </a:prstGeom>
            <a:ln>
              <a:solidFill>
                <a:srgbClr val="CCEC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Bue 85">
              <a:extLst>
                <a:ext uri="{FF2B5EF4-FFF2-40B4-BE49-F238E27FC236}">
                  <a16:creationId xmlns:a16="http://schemas.microsoft.com/office/drawing/2014/main" id="{42DB0DF5-BB87-10FA-478D-6D73A7DB2D96}"/>
                </a:ext>
              </a:extLst>
            </p:cNvPr>
            <p:cNvSpPr/>
            <p:nvPr/>
          </p:nvSpPr>
          <p:spPr>
            <a:xfrm rot="16200000">
              <a:off x="6690208" y="1823717"/>
              <a:ext cx="277926" cy="497141"/>
            </a:xfrm>
            <a:prstGeom prst="arc">
              <a:avLst/>
            </a:prstGeom>
            <a:ln>
              <a:solidFill>
                <a:srgbClr val="CCEC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7" name="Rett pilkobling 86">
              <a:extLst>
                <a:ext uri="{FF2B5EF4-FFF2-40B4-BE49-F238E27FC236}">
                  <a16:creationId xmlns:a16="http://schemas.microsoft.com/office/drawing/2014/main" id="{E419CD69-3D49-B4F8-CDAB-1C01E98CC1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1597" y="1905609"/>
              <a:ext cx="162259" cy="9211"/>
            </a:xfrm>
            <a:prstGeom prst="straightConnector1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8" name="Rektangel 87">
              <a:extLst>
                <a:ext uri="{FF2B5EF4-FFF2-40B4-BE49-F238E27FC236}">
                  <a16:creationId xmlns:a16="http://schemas.microsoft.com/office/drawing/2014/main" id="{4AAB9FA0-F0D4-8D53-F34D-B16590854D70}"/>
                </a:ext>
              </a:extLst>
            </p:cNvPr>
            <p:cNvSpPr/>
            <p:nvPr/>
          </p:nvSpPr>
          <p:spPr>
            <a:xfrm flipH="1">
              <a:off x="5696964" y="1502625"/>
              <a:ext cx="50475" cy="83287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Frihåndsform: figur 88">
              <a:extLst>
                <a:ext uri="{FF2B5EF4-FFF2-40B4-BE49-F238E27FC236}">
                  <a16:creationId xmlns:a16="http://schemas.microsoft.com/office/drawing/2014/main" id="{F51A2719-E105-935E-00DE-0AC9C4263504}"/>
                </a:ext>
              </a:extLst>
            </p:cNvPr>
            <p:cNvSpPr/>
            <p:nvPr/>
          </p:nvSpPr>
          <p:spPr>
            <a:xfrm>
              <a:off x="5500688" y="1383506"/>
              <a:ext cx="216693" cy="119063"/>
            </a:xfrm>
            <a:custGeom>
              <a:avLst/>
              <a:gdLst>
                <a:gd name="connsiteX0" fmla="*/ 216693 w 216693"/>
                <a:gd name="connsiteY0" fmla="*/ 119063 h 119063"/>
                <a:gd name="connsiteX1" fmla="*/ 211931 w 216693"/>
                <a:gd name="connsiteY1" fmla="*/ 80963 h 119063"/>
                <a:gd name="connsiteX2" fmla="*/ 209550 w 216693"/>
                <a:gd name="connsiteY2" fmla="*/ 73819 h 119063"/>
                <a:gd name="connsiteX3" fmla="*/ 204787 w 216693"/>
                <a:gd name="connsiteY3" fmla="*/ 52388 h 119063"/>
                <a:gd name="connsiteX4" fmla="*/ 197643 w 216693"/>
                <a:gd name="connsiteY4" fmla="*/ 45244 h 119063"/>
                <a:gd name="connsiteX5" fmla="*/ 192881 w 216693"/>
                <a:gd name="connsiteY5" fmla="*/ 38100 h 119063"/>
                <a:gd name="connsiteX6" fmla="*/ 169068 w 216693"/>
                <a:gd name="connsiteY6" fmla="*/ 21432 h 119063"/>
                <a:gd name="connsiteX7" fmla="*/ 161925 w 216693"/>
                <a:gd name="connsiteY7" fmla="*/ 19050 h 119063"/>
                <a:gd name="connsiteX8" fmla="*/ 138112 w 216693"/>
                <a:gd name="connsiteY8" fmla="*/ 9525 h 119063"/>
                <a:gd name="connsiteX9" fmla="*/ 121443 w 216693"/>
                <a:gd name="connsiteY9" fmla="*/ 7144 h 119063"/>
                <a:gd name="connsiteX10" fmla="*/ 73818 w 216693"/>
                <a:gd name="connsiteY10" fmla="*/ 0 h 119063"/>
                <a:gd name="connsiteX11" fmla="*/ 0 w 216693"/>
                <a:gd name="connsiteY11" fmla="*/ 2382 h 1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693" h="119063">
                  <a:moveTo>
                    <a:pt x="216693" y="119063"/>
                  </a:moveTo>
                  <a:cubicBezTo>
                    <a:pt x="210056" y="85877"/>
                    <a:pt x="220173" y="138661"/>
                    <a:pt x="211931" y="80963"/>
                  </a:cubicBezTo>
                  <a:cubicBezTo>
                    <a:pt x="211576" y="78478"/>
                    <a:pt x="210159" y="76254"/>
                    <a:pt x="209550" y="73819"/>
                  </a:cubicBezTo>
                  <a:cubicBezTo>
                    <a:pt x="209343" y="72992"/>
                    <a:pt x="205871" y="54286"/>
                    <a:pt x="204787" y="52388"/>
                  </a:cubicBezTo>
                  <a:cubicBezTo>
                    <a:pt x="203116" y="49464"/>
                    <a:pt x="199799" y="47831"/>
                    <a:pt x="197643" y="45244"/>
                  </a:cubicBezTo>
                  <a:cubicBezTo>
                    <a:pt x="195811" y="43045"/>
                    <a:pt x="194905" y="40124"/>
                    <a:pt x="192881" y="38100"/>
                  </a:cubicBezTo>
                  <a:cubicBezTo>
                    <a:pt x="190165" y="35384"/>
                    <a:pt x="170233" y="21820"/>
                    <a:pt x="169068" y="21432"/>
                  </a:cubicBezTo>
                  <a:cubicBezTo>
                    <a:pt x="166687" y="20638"/>
                    <a:pt x="164232" y="20039"/>
                    <a:pt x="161925" y="19050"/>
                  </a:cubicBezTo>
                  <a:cubicBezTo>
                    <a:pt x="149329" y="13651"/>
                    <a:pt x="153761" y="13136"/>
                    <a:pt x="138112" y="9525"/>
                  </a:cubicBezTo>
                  <a:cubicBezTo>
                    <a:pt x="132643" y="8263"/>
                    <a:pt x="126960" y="8178"/>
                    <a:pt x="121443" y="7144"/>
                  </a:cubicBezTo>
                  <a:cubicBezTo>
                    <a:pt x="80668" y="-501"/>
                    <a:pt x="120222" y="4220"/>
                    <a:pt x="73818" y="0"/>
                  </a:cubicBezTo>
                  <a:lnTo>
                    <a:pt x="0" y="2382"/>
                  </a:lnTo>
                </a:path>
              </a:pathLst>
            </a:custGeom>
            <a:noFill/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Frihåndsform: figur 89">
              <a:extLst>
                <a:ext uri="{FF2B5EF4-FFF2-40B4-BE49-F238E27FC236}">
                  <a16:creationId xmlns:a16="http://schemas.microsoft.com/office/drawing/2014/main" id="{99D695FA-4558-7ECF-8652-BDB5BAEFF87A}"/>
                </a:ext>
              </a:extLst>
            </p:cNvPr>
            <p:cNvSpPr/>
            <p:nvPr/>
          </p:nvSpPr>
          <p:spPr>
            <a:xfrm>
              <a:off x="5734050" y="1378744"/>
              <a:ext cx="164517" cy="119062"/>
            </a:xfrm>
            <a:custGeom>
              <a:avLst/>
              <a:gdLst>
                <a:gd name="connsiteX0" fmla="*/ 0 w 164517"/>
                <a:gd name="connsiteY0" fmla="*/ 119062 h 119062"/>
                <a:gd name="connsiteX1" fmla="*/ 7144 w 164517"/>
                <a:gd name="connsiteY1" fmla="*/ 78581 h 119062"/>
                <a:gd name="connsiteX2" fmla="*/ 9525 w 164517"/>
                <a:gd name="connsiteY2" fmla="*/ 71437 h 119062"/>
                <a:gd name="connsiteX3" fmla="*/ 11906 w 164517"/>
                <a:gd name="connsiteY3" fmla="*/ 61912 h 119062"/>
                <a:gd name="connsiteX4" fmla="*/ 19050 w 164517"/>
                <a:gd name="connsiteY4" fmla="*/ 35719 h 119062"/>
                <a:gd name="connsiteX5" fmla="*/ 54769 w 164517"/>
                <a:gd name="connsiteY5" fmla="*/ 11906 h 119062"/>
                <a:gd name="connsiteX6" fmla="*/ 66675 w 164517"/>
                <a:gd name="connsiteY6" fmla="*/ 4762 h 119062"/>
                <a:gd name="connsiteX7" fmla="*/ 90488 w 164517"/>
                <a:gd name="connsiteY7" fmla="*/ 0 h 119062"/>
                <a:gd name="connsiteX8" fmla="*/ 128588 w 164517"/>
                <a:gd name="connsiteY8" fmla="*/ 2381 h 119062"/>
                <a:gd name="connsiteX9" fmla="*/ 142875 w 164517"/>
                <a:gd name="connsiteY9" fmla="*/ 16669 h 119062"/>
                <a:gd name="connsiteX10" fmla="*/ 157163 w 164517"/>
                <a:gd name="connsiteY10" fmla="*/ 26194 h 119062"/>
                <a:gd name="connsiteX11" fmla="*/ 161925 w 164517"/>
                <a:gd name="connsiteY11" fmla="*/ 35719 h 119062"/>
                <a:gd name="connsiteX12" fmla="*/ 161925 w 164517"/>
                <a:gd name="connsiteY12" fmla="*/ 52387 h 119062"/>
                <a:gd name="connsiteX13" fmla="*/ 154781 w 164517"/>
                <a:gd name="connsiteY13" fmla="*/ 54769 h 119062"/>
                <a:gd name="connsiteX14" fmla="*/ 138113 w 164517"/>
                <a:gd name="connsiteY14" fmla="*/ 50006 h 119062"/>
                <a:gd name="connsiteX15" fmla="*/ 128588 w 164517"/>
                <a:gd name="connsiteY15" fmla="*/ 28575 h 119062"/>
                <a:gd name="connsiteX16" fmla="*/ 142875 w 164517"/>
                <a:gd name="connsiteY16" fmla="*/ 26194 h 11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4517" h="119062">
                  <a:moveTo>
                    <a:pt x="0" y="119062"/>
                  </a:moveTo>
                  <a:cubicBezTo>
                    <a:pt x="2381" y="105568"/>
                    <a:pt x="4457" y="92017"/>
                    <a:pt x="7144" y="78581"/>
                  </a:cubicBezTo>
                  <a:cubicBezTo>
                    <a:pt x="7636" y="76120"/>
                    <a:pt x="8835" y="73851"/>
                    <a:pt x="9525" y="71437"/>
                  </a:cubicBezTo>
                  <a:cubicBezTo>
                    <a:pt x="10424" y="68290"/>
                    <a:pt x="11264" y="65121"/>
                    <a:pt x="11906" y="61912"/>
                  </a:cubicBezTo>
                  <a:cubicBezTo>
                    <a:pt x="14333" y="49777"/>
                    <a:pt x="13077" y="46470"/>
                    <a:pt x="19050" y="35719"/>
                  </a:cubicBezTo>
                  <a:cubicBezTo>
                    <a:pt x="28318" y="19037"/>
                    <a:pt x="34091" y="24313"/>
                    <a:pt x="54769" y="11906"/>
                  </a:cubicBezTo>
                  <a:cubicBezTo>
                    <a:pt x="58738" y="9525"/>
                    <a:pt x="62535" y="6832"/>
                    <a:pt x="66675" y="4762"/>
                  </a:cubicBezTo>
                  <a:cubicBezTo>
                    <a:pt x="73324" y="1438"/>
                    <a:pt x="84348" y="877"/>
                    <a:pt x="90488" y="0"/>
                  </a:cubicBezTo>
                  <a:lnTo>
                    <a:pt x="128588" y="2381"/>
                  </a:lnTo>
                  <a:cubicBezTo>
                    <a:pt x="135006" y="4423"/>
                    <a:pt x="137271" y="12933"/>
                    <a:pt x="142875" y="16669"/>
                  </a:cubicBezTo>
                  <a:lnTo>
                    <a:pt x="157163" y="26194"/>
                  </a:lnTo>
                  <a:cubicBezTo>
                    <a:pt x="158750" y="29369"/>
                    <a:pt x="160527" y="32456"/>
                    <a:pt x="161925" y="35719"/>
                  </a:cubicBezTo>
                  <a:cubicBezTo>
                    <a:pt x="164217" y="41066"/>
                    <a:pt x="166381" y="46817"/>
                    <a:pt x="161925" y="52387"/>
                  </a:cubicBezTo>
                  <a:cubicBezTo>
                    <a:pt x="160357" y="54347"/>
                    <a:pt x="157162" y="53975"/>
                    <a:pt x="154781" y="54769"/>
                  </a:cubicBezTo>
                  <a:cubicBezTo>
                    <a:pt x="149225" y="53181"/>
                    <a:pt x="143068" y="52979"/>
                    <a:pt x="138113" y="50006"/>
                  </a:cubicBezTo>
                  <a:cubicBezTo>
                    <a:pt x="130136" y="45219"/>
                    <a:pt x="130121" y="36239"/>
                    <a:pt x="128588" y="28575"/>
                  </a:cubicBezTo>
                  <a:cubicBezTo>
                    <a:pt x="137990" y="25441"/>
                    <a:pt x="133221" y="26194"/>
                    <a:pt x="142875" y="26194"/>
                  </a:cubicBezTo>
                </a:path>
              </a:pathLst>
            </a:custGeom>
            <a:noFill/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1" name="Gruppe 90">
              <a:extLst>
                <a:ext uri="{FF2B5EF4-FFF2-40B4-BE49-F238E27FC236}">
                  <a16:creationId xmlns:a16="http://schemas.microsoft.com/office/drawing/2014/main" id="{A3F09242-9960-5F0F-8F16-9AF00C498854}"/>
                </a:ext>
              </a:extLst>
            </p:cNvPr>
            <p:cNvGrpSpPr/>
            <p:nvPr/>
          </p:nvGrpSpPr>
          <p:grpSpPr>
            <a:xfrm>
              <a:off x="6035636" y="5417753"/>
              <a:ext cx="285177" cy="644745"/>
              <a:chOff x="6017251" y="5423094"/>
              <a:chExt cx="285177" cy="644745"/>
            </a:xfrm>
          </p:grpSpPr>
          <p:sp>
            <p:nvSpPr>
              <p:cNvPr id="114" name="Ellipse 113">
                <a:extLst>
                  <a:ext uri="{FF2B5EF4-FFF2-40B4-BE49-F238E27FC236}">
                    <a16:creationId xmlns:a16="http://schemas.microsoft.com/office/drawing/2014/main" id="{075A1D2D-EFCB-EC80-953C-F33495DDF9F4}"/>
                  </a:ext>
                </a:extLst>
              </p:cNvPr>
              <p:cNvSpPr/>
              <p:nvPr/>
            </p:nvSpPr>
            <p:spPr>
              <a:xfrm>
                <a:off x="6017251" y="5423095"/>
                <a:ext cx="256649" cy="644744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Ellipse 114">
                <a:extLst>
                  <a:ext uri="{FF2B5EF4-FFF2-40B4-BE49-F238E27FC236}">
                    <a16:creationId xmlns:a16="http://schemas.microsoft.com/office/drawing/2014/main" id="{367AF0C8-0FB4-47BB-D691-10728B357737}"/>
                  </a:ext>
                </a:extLst>
              </p:cNvPr>
              <p:cNvSpPr/>
              <p:nvPr/>
            </p:nvSpPr>
            <p:spPr>
              <a:xfrm>
                <a:off x="6045779" y="5423094"/>
                <a:ext cx="256649" cy="644744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Ellipse 115">
                <a:extLst>
                  <a:ext uri="{FF2B5EF4-FFF2-40B4-BE49-F238E27FC236}">
                    <a16:creationId xmlns:a16="http://schemas.microsoft.com/office/drawing/2014/main" id="{9F8C084D-4055-1BA5-7203-0A7F0C440230}"/>
                  </a:ext>
                </a:extLst>
              </p:cNvPr>
              <p:cNvSpPr/>
              <p:nvPr/>
            </p:nvSpPr>
            <p:spPr>
              <a:xfrm>
                <a:off x="6165426" y="5466065"/>
                <a:ext cx="45719" cy="67470"/>
              </a:xfrm>
              <a:prstGeom prst="ellipse">
                <a:avLst/>
              </a:prstGeom>
              <a:noFill/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2" name="Frihåndsform: figur 91">
              <a:extLst>
                <a:ext uri="{FF2B5EF4-FFF2-40B4-BE49-F238E27FC236}">
                  <a16:creationId xmlns:a16="http://schemas.microsoft.com/office/drawing/2014/main" id="{6E808013-83E9-E8E7-5158-10C73E5C46A5}"/>
                </a:ext>
              </a:extLst>
            </p:cNvPr>
            <p:cNvSpPr/>
            <p:nvPr/>
          </p:nvSpPr>
          <p:spPr>
            <a:xfrm>
              <a:off x="6203950" y="5330825"/>
              <a:ext cx="22225" cy="177800"/>
            </a:xfrm>
            <a:custGeom>
              <a:avLst/>
              <a:gdLst>
                <a:gd name="connsiteX0" fmla="*/ 0 w 22225"/>
                <a:gd name="connsiteY0" fmla="*/ 0 h 177800"/>
                <a:gd name="connsiteX1" fmla="*/ 3175 w 22225"/>
                <a:gd name="connsiteY1" fmla="*/ 57150 h 177800"/>
                <a:gd name="connsiteX2" fmla="*/ 12700 w 22225"/>
                <a:gd name="connsiteY2" fmla="*/ 79375 h 177800"/>
                <a:gd name="connsiteX3" fmla="*/ 15875 w 22225"/>
                <a:gd name="connsiteY3" fmla="*/ 88900 h 177800"/>
                <a:gd name="connsiteX4" fmla="*/ 22225 w 22225"/>
                <a:gd name="connsiteY4" fmla="*/ 117475 h 177800"/>
                <a:gd name="connsiteX5" fmla="*/ 15875 w 22225"/>
                <a:gd name="connsiteY5" fmla="*/ 158750 h 177800"/>
                <a:gd name="connsiteX6" fmla="*/ 6350 w 22225"/>
                <a:gd name="connsiteY6" fmla="*/ 174625 h 177800"/>
                <a:gd name="connsiteX7" fmla="*/ 0 w 22225"/>
                <a:gd name="connsiteY7" fmla="*/ 17780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25" h="177800">
                  <a:moveTo>
                    <a:pt x="0" y="0"/>
                  </a:moveTo>
                  <a:cubicBezTo>
                    <a:pt x="1058" y="19050"/>
                    <a:pt x="1366" y="38157"/>
                    <a:pt x="3175" y="57150"/>
                  </a:cubicBezTo>
                  <a:cubicBezTo>
                    <a:pt x="3783" y="63532"/>
                    <a:pt x="10600" y="74476"/>
                    <a:pt x="12700" y="79375"/>
                  </a:cubicBezTo>
                  <a:cubicBezTo>
                    <a:pt x="14018" y="82451"/>
                    <a:pt x="14956" y="85682"/>
                    <a:pt x="15875" y="88900"/>
                  </a:cubicBezTo>
                  <a:cubicBezTo>
                    <a:pt x="18864" y="99362"/>
                    <a:pt x="20043" y="106563"/>
                    <a:pt x="22225" y="117475"/>
                  </a:cubicBezTo>
                  <a:cubicBezTo>
                    <a:pt x="21699" y="122205"/>
                    <a:pt x="19949" y="149584"/>
                    <a:pt x="15875" y="158750"/>
                  </a:cubicBezTo>
                  <a:cubicBezTo>
                    <a:pt x="13369" y="164389"/>
                    <a:pt x="10301" y="169884"/>
                    <a:pt x="6350" y="174625"/>
                  </a:cubicBezTo>
                  <a:cubicBezTo>
                    <a:pt x="4835" y="176443"/>
                    <a:pt x="2117" y="176742"/>
                    <a:pt x="0" y="1778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Frihåndsform: figur 92">
              <a:extLst>
                <a:ext uri="{FF2B5EF4-FFF2-40B4-BE49-F238E27FC236}">
                  <a16:creationId xmlns:a16="http://schemas.microsoft.com/office/drawing/2014/main" id="{BBFF1681-CF36-2DF6-A0AB-F95DD09B8DBC}"/>
                </a:ext>
              </a:extLst>
            </p:cNvPr>
            <p:cNvSpPr/>
            <p:nvPr/>
          </p:nvSpPr>
          <p:spPr>
            <a:xfrm>
              <a:off x="6112901" y="5402143"/>
              <a:ext cx="114311" cy="73025"/>
            </a:xfrm>
            <a:custGeom>
              <a:avLst/>
              <a:gdLst>
                <a:gd name="connsiteX0" fmla="*/ 0 w 114311"/>
                <a:gd name="connsiteY0" fmla="*/ 44450 h 73025"/>
                <a:gd name="connsiteX1" fmla="*/ 6350 w 114311"/>
                <a:gd name="connsiteY1" fmla="*/ 28575 h 73025"/>
                <a:gd name="connsiteX2" fmla="*/ 22225 w 114311"/>
                <a:gd name="connsiteY2" fmla="*/ 22225 h 73025"/>
                <a:gd name="connsiteX3" fmla="*/ 53975 w 114311"/>
                <a:gd name="connsiteY3" fmla="*/ 12700 h 73025"/>
                <a:gd name="connsiteX4" fmla="*/ 82550 w 114311"/>
                <a:gd name="connsiteY4" fmla="*/ 3175 h 73025"/>
                <a:gd name="connsiteX5" fmla="*/ 92075 w 114311"/>
                <a:gd name="connsiteY5" fmla="*/ 0 h 73025"/>
                <a:gd name="connsiteX6" fmla="*/ 111125 w 114311"/>
                <a:gd name="connsiteY6" fmla="*/ 9525 h 73025"/>
                <a:gd name="connsiteX7" fmla="*/ 114300 w 114311"/>
                <a:gd name="connsiteY7" fmla="*/ 25400 h 73025"/>
                <a:gd name="connsiteX8" fmla="*/ 111125 w 114311"/>
                <a:gd name="connsiteY8" fmla="*/ 73025 h 73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11" h="73025">
                  <a:moveTo>
                    <a:pt x="0" y="44450"/>
                  </a:moveTo>
                  <a:cubicBezTo>
                    <a:pt x="2117" y="39158"/>
                    <a:pt x="2320" y="32605"/>
                    <a:pt x="6350" y="28575"/>
                  </a:cubicBezTo>
                  <a:cubicBezTo>
                    <a:pt x="10380" y="24545"/>
                    <a:pt x="16889" y="24226"/>
                    <a:pt x="22225" y="22225"/>
                  </a:cubicBezTo>
                  <a:cubicBezTo>
                    <a:pt x="32247" y="18467"/>
                    <a:pt x="44216" y="15703"/>
                    <a:pt x="53975" y="12700"/>
                  </a:cubicBezTo>
                  <a:cubicBezTo>
                    <a:pt x="63571" y="9747"/>
                    <a:pt x="73025" y="6350"/>
                    <a:pt x="82550" y="3175"/>
                  </a:cubicBezTo>
                  <a:lnTo>
                    <a:pt x="92075" y="0"/>
                  </a:lnTo>
                  <a:cubicBezTo>
                    <a:pt x="98425" y="3175"/>
                    <a:pt x="106450" y="4182"/>
                    <a:pt x="111125" y="9525"/>
                  </a:cubicBezTo>
                  <a:cubicBezTo>
                    <a:pt x="114679" y="13586"/>
                    <a:pt x="114300" y="20004"/>
                    <a:pt x="114300" y="25400"/>
                  </a:cubicBezTo>
                  <a:cubicBezTo>
                    <a:pt x="114300" y="41310"/>
                    <a:pt x="111125" y="57115"/>
                    <a:pt x="111125" y="7302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Frihåndsform: figur 93">
              <a:extLst>
                <a:ext uri="{FF2B5EF4-FFF2-40B4-BE49-F238E27FC236}">
                  <a16:creationId xmlns:a16="http://schemas.microsoft.com/office/drawing/2014/main" id="{E19DAB48-D1DE-0FF1-5564-1D4323A7154F}"/>
                </a:ext>
              </a:extLst>
            </p:cNvPr>
            <p:cNvSpPr/>
            <p:nvPr/>
          </p:nvSpPr>
          <p:spPr>
            <a:xfrm>
              <a:off x="6178091" y="5327294"/>
              <a:ext cx="41734" cy="168631"/>
            </a:xfrm>
            <a:custGeom>
              <a:avLst/>
              <a:gdLst>
                <a:gd name="connsiteX0" fmla="*/ 25859 w 41734"/>
                <a:gd name="connsiteY0" fmla="*/ 168631 h 168631"/>
                <a:gd name="connsiteX1" fmla="*/ 3634 w 41734"/>
                <a:gd name="connsiteY1" fmla="*/ 165456 h 168631"/>
                <a:gd name="connsiteX2" fmla="*/ 6809 w 41734"/>
                <a:gd name="connsiteY2" fmla="*/ 152756 h 168631"/>
                <a:gd name="connsiteX3" fmla="*/ 19509 w 41734"/>
                <a:gd name="connsiteY3" fmla="*/ 143231 h 168631"/>
                <a:gd name="connsiteX4" fmla="*/ 25859 w 41734"/>
                <a:gd name="connsiteY4" fmla="*/ 127356 h 168631"/>
                <a:gd name="connsiteX5" fmla="*/ 35384 w 41734"/>
                <a:gd name="connsiteY5" fmla="*/ 111481 h 168631"/>
                <a:gd name="connsiteX6" fmla="*/ 38559 w 41734"/>
                <a:gd name="connsiteY6" fmla="*/ 95606 h 168631"/>
                <a:gd name="connsiteX7" fmla="*/ 41734 w 41734"/>
                <a:gd name="connsiteY7" fmla="*/ 86081 h 168631"/>
                <a:gd name="connsiteX8" fmla="*/ 32209 w 41734"/>
                <a:gd name="connsiteY8" fmla="*/ 51156 h 168631"/>
                <a:gd name="connsiteX9" fmla="*/ 22684 w 41734"/>
                <a:gd name="connsiteY9" fmla="*/ 44806 h 168631"/>
                <a:gd name="connsiteX10" fmla="*/ 13159 w 41734"/>
                <a:gd name="connsiteY10" fmla="*/ 28931 h 168631"/>
                <a:gd name="connsiteX11" fmla="*/ 3634 w 41734"/>
                <a:gd name="connsiteY11" fmla="*/ 16231 h 168631"/>
                <a:gd name="connsiteX12" fmla="*/ 13159 w 41734"/>
                <a:gd name="connsiteY12" fmla="*/ 356 h 16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734" h="168631">
                  <a:moveTo>
                    <a:pt x="25859" y="168631"/>
                  </a:moveTo>
                  <a:cubicBezTo>
                    <a:pt x="18451" y="167573"/>
                    <a:pt x="9383" y="170247"/>
                    <a:pt x="3634" y="165456"/>
                  </a:cubicBezTo>
                  <a:cubicBezTo>
                    <a:pt x="282" y="162662"/>
                    <a:pt x="4273" y="156307"/>
                    <a:pt x="6809" y="152756"/>
                  </a:cubicBezTo>
                  <a:cubicBezTo>
                    <a:pt x="9885" y="148450"/>
                    <a:pt x="15276" y="146406"/>
                    <a:pt x="19509" y="143231"/>
                  </a:cubicBezTo>
                  <a:cubicBezTo>
                    <a:pt x="21626" y="137939"/>
                    <a:pt x="23310" y="132454"/>
                    <a:pt x="25859" y="127356"/>
                  </a:cubicBezTo>
                  <a:cubicBezTo>
                    <a:pt x="28619" y="121836"/>
                    <a:pt x="33092" y="117211"/>
                    <a:pt x="35384" y="111481"/>
                  </a:cubicBezTo>
                  <a:cubicBezTo>
                    <a:pt x="37388" y="106471"/>
                    <a:pt x="37250" y="100841"/>
                    <a:pt x="38559" y="95606"/>
                  </a:cubicBezTo>
                  <a:cubicBezTo>
                    <a:pt x="39371" y="92359"/>
                    <a:pt x="40676" y="89256"/>
                    <a:pt x="41734" y="86081"/>
                  </a:cubicBezTo>
                  <a:cubicBezTo>
                    <a:pt x="38559" y="74439"/>
                    <a:pt x="37266" y="62112"/>
                    <a:pt x="32209" y="51156"/>
                  </a:cubicBezTo>
                  <a:cubicBezTo>
                    <a:pt x="30610" y="47691"/>
                    <a:pt x="25167" y="47703"/>
                    <a:pt x="22684" y="44806"/>
                  </a:cubicBezTo>
                  <a:cubicBezTo>
                    <a:pt x="18668" y="40121"/>
                    <a:pt x="16582" y="34066"/>
                    <a:pt x="13159" y="28931"/>
                  </a:cubicBezTo>
                  <a:cubicBezTo>
                    <a:pt x="10224" y="24528"/>
                    <a:pt x="6809" y="20464"/>
                    <a:pt x="3634" y="16231"/>
                  </a:cubicBezTo>
                  <a:cubicBezTo>
                    <a:pt x="-371" y="-3795"/>
                    <a:pt x="-4937" y="356"/>
                    <a:pt x="13159" y="35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Frihåndsform: figur 94">
              <a:extLst>
                <a:ext uri="{FF2B5EF4-FFF2-40B4-BE49-F238E27FC236}">
                  <a16:creationId xmlns:a16="http://schemas.microsoft.com/office/drawing/2014/main" id="{6201F34B-2080-69F2-8847-9101D7292F0E}"/>
                </a:ext>
              </a:extLst>
            </p:cNvPr>
            <p:cNvSpPr/>
            <p:nvPr/>
          </p:nvSpPr>
          <p:spPr>
            <a:xfrm>
              <a:off x="6091791" y="5374843"/>
              <a:ext cx="134384" cy="63932"/>
            </a:xfrm>
            <a:custGeom>
              <a:avLst/>
              <a:gdLst>
                <a:gd name="connsiteX0" fmla="*/ 10559 w 134384"/>
                <a:gd name="connsiteY0" fmla="*/ 63932 h 63932"/>
                <a:gd name="connsiteX1" fmla="*/ 1034 w 134384"/>
                <a:gd name="connsiteY1" fmla="*/ 48057 h 63932"/>
                <a:gd name="connsiteX2" fmla="*/ 16909 w 134384"/>
                <a:gd name="connsiteY2" fmla="*/ 22657 h 63932"/>
                <a:gd name="connsiteX3" fmla="*/ 32784 w 134384"/>
                <a:gd name="connsiteY3" fmla="*/ 13132 h 63932"/>
                <a:gd name="connsiteX4" fmla="*/ 61359 w 134384"/>
                <a:gd name="connsiteY4" fmla="*/ 6782 h 63932"/>
                <a:gd name="connsiteX5" fmla="*/ 96284 w 134384"/>
                <a:gd name="connsiteY5" fmla="*/ 22657 h 63932"/>
                <a:gd name="connsiteX6" fmla="*/ 102634 w 134384"/>
                <a:gd name="connsiteY6" fmla="*/ 9957 h 63932"/>
                <a:gd name="connsiteX7" fmla="*/ 105809 w 134384"/>
                <a:gd name="connsiteY7" fmla="*/ 432 h 63932"/>
                <a:gd name="connsiteX8" fmla="*/ 121684 w 134384"/>
                <a:gd name="connsiteY8" fmla="*/ 3607 h 63932"/>
                <a:gd name="connsiteX9" fmla="*/ 134384 w 134384"/>
                <a:gd name="connsiteY9" fmla="*/ 22657 h 6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4384" h="63932">
                  <a:moveTo>
                    <a:pt x="10559" y="63932"/>
                  </a:moveTo>
                  <a:cubicBezTo>
                    <a:pt x="7384" y="58640"/>
                    <a:pt x="2138" y="54129"/>
                    <a:pt x="1034" y="48057"/>
                  </a:cubicBezTo>
                  <a:cubicBezTo>
                    <a:pt x="-2750" y="27242"/>
                    <a:pt x="4140" y="29751"/>
                    <a:pt x="16909" y="22657"/>
                  </a:cubicBezTo>
                  <a:cubicBezTo>
                    <a:pt x="22304" y="19660"/>
                    <a:pt x="27145" y="15638"/>
                    <a:pt x="32784" y="13132"/>
                  </a:cubicBezTo>
                  <a:cubicBezTo>
                    <a:pt x="36453" y="11502"/>
                    <a:pt x="58849" y="7284"/>
                    <a:pt x="61359" y="6782"/>
                  </a:cubicBezTo>
                  <a:cubicBezTo>
                    <a:pt x="89752" y="20979"/>
                    <a:pt x="77779" y="16489"/>
                    <a:pt x="96284" y="22657"/>
                  </a:cubicBezTo>
                  <a:cubicBezTo>
                    <a:pt x="98401" y="18424"/>
                    <a:pt x="100770" y="14307"/>
                    <a:pt x="102634" y="9957"/>
                  </a:cubicBezTo>
                  <a:cubicBezTo>
                    <a:pt x="103952" y="6881"/>
                    <a:pt x="102634" y="1490"/>
                    <a:pt x="105809" y="432"/>
                  </a:cubicBezTo>
                  <a:cubicBezTo>
                    <a:pt x="110929" y="-1275"/>
                    <a:pt x="116392" y="2549"/>
                    <a:pt x="121684" y="3607"/>
                  </a:cubicBezTo>
                  <a:cubicBezTo>
                    <a:pt x="129373" y="18984"/>
                    <a:pt x="124687" y="12960"/>
                    <a:pt x="134384" y="22657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Frihåndsform: figur 95">
              <a:extLst>
                <a:ext uri="{FF2B5EF4-FFF2-40B4-BE49-F238E27FC236}">
                  <a16:creationId xmlns:a16="http://schemas.microsoft.com/office/drawing/2014/main" id="{A918ABD5-DA83-14AA-46BE-6C5AD40C4ACD}"/>
                </a:ext>
              </a:extLst>
            </p:cNvPr>
            <p:cNvSpPr/>
            <p:nvPr/>
          </p:nvSpPr>
          <p:spPr>
            <a:xfrm>
              <a:off x="6102350" y="5448237"/>
              <a:ext cx="111125" cy="54038"/>
            </a:xfrm>
            <a:custGeom>
              <a:avLst/>
              <a:gdLst>
                <a:gd name="connsiteX0" fmla="*/ 0 w 111125"/>
                <a:gd name="connsiteY0" fmla="*/ 3238 h 54038"/>
                <a:gd name="connsiteX1" fmla="*/ 28575 w 111125"/>
                <a:gd name="connsiteY1" fmla="*/ 63 h 54038"/>
                <a:gd name="connsiteX2" fmla="*/ 73025 w 111125"/>
                <a:gd name="connsiteY2" fmla="*/ 12763 h 54038"/>
                <a:gd name="connsiteX3" fmla="*/ 82550 w 111125"/>
                <a:gd name="connsiteY3" fmla="*/ 19113 h 54038"/>
                <a:gd name="connsiteX4" fmla="*/ 92075 w 111125"/>
                <a:gd name="connsiteY4" fmla="*/ 31813 h 54038"/>
                <a:gd name="connsiteX5" fmla="*/ 101600 w 111125"/>
                <a:gd name="connsiteY5" fmla="*/ 41338 h 54038"/>
                <a:gd name="connsiteX6" fmla="*/ 111125 w 111125"/>
                <a:gd name="connsiteY6" fmla="*/ 54038 h 5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125" h="54038">
                  <a:moveTo>
                    <a:pt x="0" y="3238"/>
                  </a:moveTo>
                  <a:cubicBezTo>
                    <a:pt x="9525" y="2180"/>
                    <a:pt x="19005" y="-441"/>
                    <a:pt x="28575" y="63"/>
                  </a:cubicBezTo>
                  <a:cubicBezTo>
                    <a:pt x="47611" y="1065"/>
                    <a:pt x="58282" y="4339"/>
                    <a:pt x="73025" y="12763"/>
                  </a:cubicBezTo>
                  <a:cubicBezTo>
                    <a:pt x="76338" y="14656"/>
                    <a:pt x="79852" y="16415"/>
                    <a:pt x="82550" y="19113"/>
                  </a:cubicBezTo>
                  <a:cubicBezTo>
                    <a:pt x="86292" y="22855"/>
                    <a:pt x="88631" y="27795"/>
                    <a:pt x="92075" y="31813"/>
                  </a:cubicBezTo>
                  <a:cubicBezTo>
                    <a:pt x="94997" y="35222"/>
                    <a:pt x="98725" y="37889"/>
                    <a:pt x="101600" y="41338"/>
                  </a:cubicBezTo>
                  <a:cubicBezTo>
                    <a:pt x="119551" y="62879"/>
                    <a:pt x="101027" y="43940"/>
                    <a:pt x="111125" y="54038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Frihåndsform: figur 96">
              <a:extLst>
                <a:ext uri="{FF2B5EF4-FFF2-40B4-BE49-F238E27FC236}">
                  <a16:creationId xmlns:a16="http://schemas.microsoft.com/office/drawing/2014/main" id="{7495DAF2-FCDE-7AF5-160B-523849925A92}"/>
                </a:ext>
              </a:extLst>
            </p:cNvPr>
            <p:cNvSpPr/>
            <p:nvPr/>
          </p:nvSpPr>
          <p:spPr>
            <a:xfrm>
              <a:off x="6130925" y="1063625"/>
              <a:ext cx="76200" cy="431800"/>
            </a:xfrm>
            <a:custGeom>
              <a:avLst/>
              <a:gdLst>
                <a:gd name="connsiteX0" fmla="*/ 57150 w 76200"/>
                <a:gd name="connsiteY0" fmla="*/ 431800 h 431800"/>
                <a:gd name="connsiteX1" fmla="*/ 53975 w 76200"/>
                <a:gd name="connsiteY1" fmla="*/ 415925 h 431800"/>
                <a:gd name="connsiteX2" fmla="*/ 60325 w 76200"/>
                <a:gd name="connsiteY2" fmla="*/ 361950 h 431800"/>
                <a:gd name="connsiteX3" fmla="*/ 63500 w 76200"/>
                <a:gd name="connsiteY3" fmla="*/ 346075 h 431800"/>
                <a:gd name="connsiteX4" fmla="*/ 73025 w 76200"/>
                <a:gd name="connsiteY4" fmla="*/ 282575 h 431800"/>
                <a:gd name="connsiteX5" fmla="*/ 76200 w 76200"/>
                <a:gd name="connsiteY5" fmla="*/ 269875 h 431800"/>
                <a:gd name="connsiteX6" fmla="*/ 73025 w 76200"/>
                <a:gd name="connsiteY6" fmla="*/ 155575 h 431800"/>
                <a:gd name="connsiteX7" fmla="*/ 66675 w 76200"/>
                <a:gd name="connsiteY7" fmla="*/ 123825 h 431800"/>
                <a:gd name="connsiteX8" fmla="*/ 60325 w 76200"/>
                <a:gd name="connsiteY8" fmla="*/ 107950 h 431800"/>
                <a:gd name="connsiteX9" fmla="*/ 50800 w 76200"/>
                <a:gd name="connsiteY9" fmla="*/ 79375 h 431800"/>
                <a:gd name="connsiteX10" fmla="*/ 47625 w 76200"/>
                <a:gd name="connsiteY10" fmla="*/ 69850 h 431800"/>
                <a:gd name="connsiteX11" fmla="*/ 41275 w 76200"/>
                <a:gd name="connsiteY11" fmla="*/ 50800 h 431800"/>
                <a:gd name="connsiteX12" fmla="*/ 34925 w 76200"/>
                <a:gd name="connsiteY12" fmla="*/ 41275 h 431800"/>
                <a:gd name="connsiteX13" fmla="*/ 31750 w 76200"/>
                <a:gd name="connsiteY13" fmla="*/ 31750 h 431800"/>
                <a:gd name="connsiteX14" fmla="*/ 22225 w 76200"/>
                <a:gd name="connsiteY14" fmla="*/ 25400 h 431800"/>
                <a:gd name="connsiteX15" fmla="*/ 15875 w 76200"/>
                <a:gd name="connsiteY15" fmla="*/ 15875 h 431800"/>
                <a:gd name="connsiteX16" fmla="*/ 0 w 76200"/>
                <a:gd name="connsiteY16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431800">
                  <a:moveTo>
                    <a:pt x="57150" y="431800"/>
                  </a:moveTo>
                  <a:cubicBezTo>
                    <a:pt x="56092" y="426508"/>
                    <a:pt x="53975" y="421321"/>
                    <a:pt x="53975" y="415925"/>
                  </a:cubicBezTo>
                  <a:cubicBezTo>
                    <a:pt x="53975" y="406897"/>
                    <a:pt x="58404" y="373478"/>
                    <a:pt x="60325" y="361950"/>
                  </a:cubicBezTo>
                  <a:cubicBezTo>
                    <a:pt x="61212" y="356627"/>
                    <a:pt x="62658" y="351405"/>
                    <a:pt x="63500" y="346075"/>
                  </a:cubicBezTo>
                  <a:cubicBezTo>
                    <a:pt x="64564" y="339338"/>
                    <a:pt x="70055" y="297427"/>
                    <a:pt x="73025" y="282575"/>
                  </a:cubicBezTo>
                  <a:cubicBezTo>
                    <a:pt x="73881" y="278296"/>
                    <a:pt x="75142" y="274108"/>
                    <a:pt x="76200" y="269875"/>
                  </a:cubicBezTo>
                  <a:cubicBezTo>
                    <a:pt x="75142" y="231775"/>
                    <a:pt x="74838" y="193647"/>
                    <a:pt x="73025" y="155575"/>
                  </a:cubicBezTo>
                  <a:cubicBezTo>
                    <a:pt x="72764" y="150104"/>
                    <a:pt x="68950" y="130649"/>
                    <a:pt x="66675" y="123825"/>
                  </a:cubicBezTo>
                  <a:cubicBezTo>
                    <a:pt x="64873" y="118418"/>
                    <a:pt x="62242" y="113317"/>
                    <a:pt x="60325" y="107950"/>
                  </a:cubicBezTo>
                  <a:cubicBezTo>
                    <a:pt x="56948" y="98495"/>
                    <a:pt x="53975" y="88900"/>
                    <a:pt x="50800" y="79375"/>
                  </a:cubicBezTo>
                  <a:lnTo>
                    <a:pt x="47625" y="69850"/>
                  </a:lnTo>
                  <a:cubicBezTo>
                    <a:pt x="45508" y="63500"/>
                    <a:pt x="44988" y="56369"/>
                    <a:pt x="41275" y="50800"/>
                  </a:cubicBezTo>
                  <a:cubicBezTo>
                    <a:pt x="39158" y="47625"/>
                    <a:pt x="36632" y="44688"/>
                    <a:pt x="34925" y="41275"/>
                  </a:cubicBezTo>
                  <a:cubicBezTo>
                    <a:pt x="33428" y="38282"/>
                    <a:pt x="33841" y="34363"/>
                    <a:pt x="31750" y="31750"/>
                  </a:cubicBezTo>
                  <a:cubicBezTo>
                    <a:pt x="29366" y="28770"/>
                    <a:pt x="25400" y="27517"/>
                    <a:pt x="22225" y="25400"/>
                  </a:cubicBezTo>
                  <a:cubicBezTo>
                    <a:pt x="20108" y="22225"/>
                    <a:pt x="18573" y="18573"/>
                    <a:pt x="15875" y="15875"/>
                  </a:cubicBezTo>
                  <a:cubicBezTo>
                    <a:pt x="-2367" y="-2367"/>
                    <a:pt x="7173" y="14346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TekstSylinder 97">
              <a:extLst>
                <a:ext uri="{FF2B5EF4-FFF2-40B4-BE49-F238E27FC236}">
                  <a16:creationId xmlns:a16="http://schemas.microsoft.com/office/drawing/2014/main" id="{38492964-26C0-7892-329A-4E661E660E7D}"/>
                </a:ext>
              </a:extLst>
            </p:cNvPr>
            <p:cNvSpPr txBox="1"/>
            <p:nvPr/>
          </p:nvSpPr>
          <p:spPr>
            <a:xfrm>
              <a:off x="7713699" y="1832253"/>
              <a:ext cx="1225550" cy="418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Gas out</a:t>
              </a:r>
            </a:p>
          </p:txBody>
        </p:sp>
        <p:sp>
          <p:nvSpPr>
            <p:cNvPr id="99" name="TekstSylinder 98">
              <a:extLst>
                <a:ext uri="{FF2B5EF4-FFF2-40B4-BE49-F238E27FC236}">
                  <a16:creationId xmlns:a16="http://schemas.microsoft.com/office/drawing/2014/main" id="{0ECDAC87-19FE-9B15-12D6-5507A7109954}"/>
                </a:ext>
              </a:extLst>
            </p:cNvPr>
            <p:cNvSpPr txBox="1"/>
            <p:nvPr/>
          </p:nvSpPr>
          <p:spPr>
            <a:xfrm>
              <a:off x="7479778" y="2500414"/>
              <a:ext cx="2902580" cy="418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Alumina radiation shields</a:t>
              </a:r>
            </a:p>
          </p:txBody>
        </p:sp>
        <p:sp>
          <p:nvSpPr>
            <p:cNvPr id="100" name="TekstSylinder 99">
              <a:extLst>
                <a:ext uri="{FF2B5EF4-FFF2-40B4-BE49-F238E27FC236}">
                  <a16:creationId xmlns:a16="http://schemas.microsoft.com/office/drawing/2014/main" id="{1673493D-4338-0B6D-2DD5-9817BD824B84}"/>
                </a:ext>
              </a:extLst>
            </p:cNvPr>
            <p:cNvSpPr txBox="1"/>
            <p:nvPr/>
          </p:nvSpPr>
          <p:spPr>
            <a:xfrm>
              <a:off x="7508037" y="3279760"/>
              <a:ext cx="2613699" cy="418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B-type thermocouple</a:t>
              </a:r>
            </a:p>
          </p:txBody>
        </p:sp>
        <p:sp>
          <p:nvSpPr>
            <p:cNvPr id="101" name="TekstSylinder 100">
              <a:extLst>
                <a:ext uri="{FF2B5EF4-FFF2-40B4-BE49-F238E27FC236}">
                  <a16:creationId xmlns:a16="http://schemas.microsoft.com/office/drawing/2014/main" id="{0D388BA6-75B3-13A9-FEFF-C6F9B30EDC45}"/>
                </a:ext>
              </a:extLst>
            </p:cNvPr>
            <p:cNvSpPr txBox="1"/>
            <p:nvPr/>
          </p:nvSpPr>
          <p:spPr>
            <a:xfrm>
              <a:off x="7498528" y="4824347"/>
              <a:ext cx="3872798" cy="418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Tungsten</a:t>
              </a:r>
              <a:r>
                <a:rPr lang="nb-NO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(W) </a:t>
              </a:r>
              <a:r>
                <a:rPr lang="nb-NO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Quasi</a:t>
              </a:r>
              <a:r>
                <a:rPr lang="nb-NO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-Reference</a:t>
              </a:r>
            </a:p>
          </p:txBody>
        </p:sp>
        <p:sp>
          <p:nvSpPr>
            <p:cNvPr id="102" name="TekstSylinder 101">
              <a:extLst>
                <a:ext uri="{FF2B5EF4-FFF2-40B4-BE49-F238E27FC236}">
                  <a16:creationId xmlns:a16="http://schemas.microsoft.com/office/drawing/2014/main" id="{41D291D6-A5B0-950A-C54A-6ACD3A1D174E}"/>
                </a:ext>
              </a:extLst>
            </p:cNvPr>
            <p:cNvSpPr txBox="1"/>
            <p:nvPr/>
          </p:nvSpPr>
          <p:spPr>
            <a:xfrm>
              <a:off x="7508035" y="5408661"/>
              <a:ext cx="4250856" cy="418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Inert anode (SPS Cr</a:t>
              </a:r>
              <a:r>
                <a:rPr lang="nb-NO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90</a:t>
              </a:r>
              <a:r>
                <a:rPr lang="nb-NO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</a:t>
              </a:r>
              <a:r>
                <a:rPr lang="nb-NO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r>
                <a:rPr lang="nb-NO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03" name="TekstSylinder 102">
              <a:extLst>
                <a:ext uri="{FF2B5EF4-FFF2-40B4-BE49-F238E27FC236}">
                  <a16:creationId xmlns:a16="http://schemas.microsoft.com/office/drawing/2014/main" id="{BD41A9D8-1EC7-E843-7EDD-7B23B4306E80}"/>
                </a:ext>
              </a:extLst>
            </p:cNvPr>
            <p:cNvSpPr txBox="1"/>
            <p:nvPr/>
          </p:nvSpPr>
          <p:spPr>
            <a:xfrm>
              <a:off x="7498528" y="4432790"/>
              <a:ext cx="3343605" cy="418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Consumable iron </a:t>
              </a:r>
              <a:r>
                <a:rPr lang="nb-NO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cathode</a:t>
              </a:r>
              <a:endParaRPr lang="nb-NO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TekstSylinder 103">
              <a:extLst>
                <a:ext uri="{FF2B5EF4-FFF2-40B4-BE49-F238E27FC236}">
                  <a16:creationId xmlns:a16="http://schemas.microsoft.com/office/drawing/2014/main" id="{35930886-6903-0FA3-9B9A-2D5C9DC26686}"/>
                </a:ext>
              </a:extLst>
            </p:cNvPr>
            <p:cNvSpPr txBox="1"/>
            <p:nvPr/>
          </p:nvSpPr>
          <p:spPr>
            <a:xfrm>
              <a:off x="7498528" y="5705291"/>
              <a:ext cx="2312260" cy="418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Alumina crucibles</a:t>
              </a:r>
            </a:p>
          </p:txBody>
        </p:sp>
        <p:sp>
          <p:nvSpPr>
            <p:cNvPr id="105" name="TekstSylinder 104">
              <a:extLst>
                <a:ext uri="{FF2B5EF4-FFF2-40B4-BE49-F238E27FC236}">
                  <a16:creationId xmlns:a16="http://schemas.microsoft.com/office/drawing/2014/main" id="{FEEC5FF2-82BA-FD98-B5F4-B66ECC205CCE}"/>
                </a:ext>
              </a:extLst>
            </p:cNvPr>
            <p:cNvSpPr txBox="1"/>
            <p:nvPr/>
          </p:nvSpPr>
          <p:spPr>
            <a:xfrm>
              <a:off x="7508037" y="5969942"/>
              <a:ext cx="1225550" cy="418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Melt</a:t>
              </a:r>
            </a:p>
          </p:txBody>
        </p:sp>
        <p:cxnSp>
          <p:nvCxnSpPr>
            <p:cNvPr id="106" name="Rett linje 105">
              <a:extLst>
                <a:ext uri="{FF2B5EF4-FFF2-40B4-BE49-F238E27FC236}">
                  <a16:creationId xmlns:a16="http://schemas.microsoft.com/office/drawing/2014/main" id="{CED2B5DB-09EF-CA04-964A-8BB40A595755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>
              <a:off x="6102349" y="6153150"/>
              <a:ext cx="1405688" cy="2581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Rett linje 106">
              <a:extLst>
                <a:ext uri="{FF2B5EF4-FFF2-40B4-BE49-F238E27FC236}">
                  <a16:creationId xmlns:a16="http://schemas.microsoft.com/office/drawing/2014/main" id="{26542853-F8DB-52B1-6BF7-12355CF4E469}"/>
                </a:ext>
              </a:extLst>
            </p:cNvPr>
            <p:cNvCxnSpPr>
              <a:cxnSpLocks/>
              <a:endCxn id="104" idx="1"/>
            </p:cNvCxnSpPr>
            <p:nvPr/>
          </p:nvCxnSpPr>
          <p:spPr>
            <a:xfrm>
              <a:off x="6595458" y="5889957"/>
              <a:ext cx="903070" cy="2435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Rett linje 107">
              <a:extLst>
                <a:ext uri="{FF2B5EF4-FFF2-40B4-BE49-F238E27FC236}">
                  <a16:creationId xmlns:a16="http://schemas.microsoft.com/office/drawing/2014/main" id="{49906C03-6700-DE30-8D38-69A4AA81B6F1}"/>
                </a:ext>
              </a:extLst>
            </p:cNvPr>
            <p:cNvCxnSpPr>
              <a:cxnSpLocks/>
              <a:endCxn id="103" idx="1"/>
            </p:cNvCxnSpPr>
            <p:nvPr/>
          </p:nvCxnSpPr>
          <p:spPr>
            <a:xfrm>
              <a:off x="6406880" y="4623457"/>
              <a:ext cx="1091649" cy="1835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Rett linje 108">
              <a:extLst>
                <a:ext uri="{FF2B5EF4-FFF2-40B4-BE49-F238E27FC236}">
                  <a16:creationId xmlns:a16="http://schemas.microsoft.com/office/drawing/2014/main" id="{A60CF5F8-57C3-8732-96EC-203A5985DA78}"/>
                </a:ext>
              </a:extLst>
            </p:cNvPr>
            <p:cNvCxnSpPr>
              <a:cxnSpLocks/>
              <a:endCxn id="102" idx="1"/>
            </p:cNvCxnSpPr>
            <p:nvPr/>
          </p:nvCxnSpPr>
          <p:spPr>
            <a:xfrm flipV="1">
              <a:off x="6226175" y="5617682"/>
              <a:ext cx="1281860" cy="181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Rett linje 109">
              <a:extLst>
                <a:ext uri="{FF2B5EF4-FFF2-40B4-BE49-F238E27FC236}">
                  <a16:creationId xmlns:a16="http://schemas.microsoft.com/office/drawing/2014/main" id="{FBFCAF9A-4DD7-3DEB-E38A-DE499D4CECA9}"/>
                </a:ext>
              </a:extLst>
            </p:cNvPr>
            <p:cNvCxnSpPr>
              <a:cxnSpLocks/>
            </p:cNvCxnSpPr>
            <p:nvPr/>
          </p:nvCxnSpPr>
          <p:spPr>
            <a:xfrm>
              <a:off x="5964665" y="5001739"/>
              <a:ext cx="1533863" cy="600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Rett linje 110">
              <a:extLst>
                <a:ext uri="{FF2B5EF4-FFF2-40B4-BE49-F238E27FC236}">
                  <a16:creationId xmlns:a16="http://schemas.microsoft.com/office/drawing/2014/main" id="{13325FB7-611E-314A-540F-AE1A8AF1E76F}"/>
                </a:ext>
              </a:extLst>
            </p:cNvPr>
            <p:cNvCxnSpPr>
              <a:cxnSpLocks/>
              <a:endCxn id="100" idx="1"/>
            </p:cNvCxnSpPr>
            <p:nvPr/>
          </p:nvCxnSpPr>
          <p:spPr>
            <a:xfrm>
              <a:off x="5734050" y="3462984"/>
              <a:ext cx="1773988" cy="2579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Rett linje 111">
              <a:extLst>
                <a:ext uri="{FF2B5EF4-FFF2-40B4-BE49-F238E27FC236}">
                  <a16:creationId xmlns:a16="http://schemas.microsoft.com/office/drawing/2014/main" id="{D1FBAB6E-4E0F-C574-356E-297BBBC6CB50}"/>
                </a:ext>
              </a:extLst>
            </p:cNvPr>
            <p:cNvCxnSpPr>
              <a:cxnSpLocks/>
            </p:cNvCxnSpPr>
            <p:nvPr/>
          </p:nvCxnSpPr>
          <p:spPr>
            <a:xfrm>
              <a:off x="6592668" y="2696357"/>
              <a:ext cx="885245" cy="675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Rett linje 112">
              <a:extLst>
                <a:ext uri="{FF2B5EF4-FFF2-40B4-BE49-F238E27FC236}">
                  <a16:creationId xmlns:a16="http://schemas.microsoft.com/office/drawing/2014/main" id="{9F8803DC-2DF8-EF57-7158-171F9586EDB6}"/>
                </a:ext>
              </a:extLst>
            </p:cNvPr>
            <p:cNvCxnSpPr>
              <a:cxnSpLocks/>
            </p:cNvCxnSpPr>
            <p:nvPr/>
          </p:nvCxnSpPr>
          <p:spPr>
            <a:xfrm>
              <a:off x="6563900" y="2000378"/>
              <a:ext cx="1216685" cy="600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1" name="Rektangel 130">
            <a:extLst>
              <a:ext uri="{FF2B5EF4-FFF2-40B4-BE49-F238E27FC236}">
                <a16:creationId xmlns:a16="http://schemas.microsoft.com/office/drawing/2014/main" id="{4D77ACDA-ED78-0156-AB21-61C427EF5C28}"/>
              </a:ext>
            </a:extLst>
          </p:cNvPr>
          <p:cNvSpPr/>
          <p:nvPr/>
        </p:nvSpPr>
        <p:spPr>
          <a:xfrm>
            <a:off x="6818571" y="6200933"/>
            <a:ext cx="602142" cy="37654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Rektangel 131">
            <a:extLst>
              <a:ext uri="{FF2B5EF4-FFF2-40B4-BE49-F238E27FC236}">
                <a16:creationId xmlns:a16="http://schemas.microsoft.com/office/drawing/2014/main" id="{AEE431FF-D462-64E0-3326-E006C8DD60F4}"/>
              </a:ext>
            </a:extLst>
          </p:cNvPr>
          <p:cNvSpPr/>
          <p:nvPr/>
        </p:nvSpPr>
        <p:spPr>
          <a:xfrm>
            <a:off x="6686071" y="6553249"/>
            <a:ext cx="856928" cy="40225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Rektangel 132">
            <a:extLst>
              <a:ext uri="{FF2B5EF4-FFF2-40B4-BE49-F238E27FC236}">
                <a16:creationId xmlns:a16="http://schemas.microsoft.com/office/drawing/2014/main" id="{F0C1F9C8-819E-FE16-C990-599CD1EE8780}"/>
              </a:ext>
            </a:extLst>
          </p:cNvPr>
          <p:cNvSpPr/>
          <p:nvPr/>
        </p:nvSpPr>
        <p:spPr>
          <a:xfrm>
            <a:off x="1788534" y="3696136"/>
            <a:ext cx="3443854" cy="1742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Rektangel 133">
            <a:extLst>
              <a:ext uri="{FF2B5EF4-FFF2-40B4-BE49-F238E27FC236}">
                <a16:creationId xmlns:a16="http://schemas.microsoft.com/office/drawing/2014/main" id="{932AE764-9E3B-44B5-4104-DD35F3F42D73}"/>
              </a:ext>
            </a:extLst>
          </p:cNvPr>
          <p:cNvSpPr/>
          <p:nvPr/>
        </p:nvSpPr>
        <p:spPr>
          <a:xfrm>
            <a:off x="6372225" y="2551993"/>
            <a:ext cx="52388" cy="22080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Rektangel 134">
            <a:extLst>
              <a:ext uri="{FF2B5EF4-FFF2-40B4-BE49-F238E27FC236}">
                <a16:creationId xmlns:a16="http://schemas.microsoft.com/office/drawing/2014/main" id="{F74DD949-5A54-1751-A232-9F859868D7B8}"/>
              </a:ext>
            </a:extLst>
          </p:cNvPr>
          <p:cNvSpPr/>
          <p:nvPr/>
        </p:nvSpPr>
        <p:spPr>
          <a:xfrm>
            <a:off x="7835018" y="2551992"/>
            <a:ext cx="52388" cy="22080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6" name="Rett pilkobling 135">
            <a:extLst>
              <a:ext uri="{FF2B5EF4-FFF2-40B4-BE49-F238E27FC236}">
                <a16:creationId xmlns:a16="http://schemas.microsoft.com/office/drawing/2014/main" id="{5809BBE9-85F2-F41F-C057-95BA4CBFDCC7}"/>
              </a:ext>
            </a:extLst>
          </p:cNvPr>
          <p:cNvCxnSpPr/>
          <p:nvPr/>
        </p:nvCxnSpPr>
        <p:spPr>
          <a:xfrm flipV="1">
            <a:off x="7648414" y="6599818"/>
            <a:ext cx="0" cy="294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Rett pilkobling 136">
            <a:extLst>
              <a:ext uri="{FF2B5EF4-FFF2-40B4-BE49-F238E27FC236}">
                <a16:creationId xmlns:a16="http://schemas.microsoft.com/office/drawing/2014/main" id="{6743DA0A-BC55-AAA2-5A93-71F4C23F869C}"/>
              </a:ext>
            </a:extLst>
          </p:cNvPr>
          <p:cNvCxnSpPr/>
          <p:nvPr/>
        </p:nvCxnSpPr>
        <p:spPr>
          <a:xfrm flipV="1">
            <a:off x="6575802" y="6599818"/>
            <a:ext cx="0" cy="294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kstSylinder 137">
            <a:extLst>
              <a:ext uri="{FF2B5EF4-FFF2-40B4-BE49-F238E27FC236}">
                <a16:creationId xmlns:a16="http://schemas.microsoft.com/office/drawing/2014/main" id="{DDBC1E6C-F9E5-616F-FCD7-8915FD0D5BDF}"/>
              </a:ext>
            </a:extLst>
          </p:cNvPr>
          <p:cNvSpPr txBox="1"/>
          <p:nvPr/>
        </p:nvSpPr>
        <p:spPr>
          <a:xfrm>
            <a:off x="8694898" y="6553635"/>
            <a:ext cx="1113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 in</a:t>
            </a:r>
          </a:p>
        </p:txBody>
      </p:sp>
      <p:cxnSp>
        <p:nvCxnSpPr>
          <p:cNvPr id="139" name="Rett linje 138">
            <a:extLst>
              <a:ext uri="{FF2B5EF4-FFF2-40B4-BE49-F238E27FC236}">
                <a16:creationId xmlns:a16="http://schemas.microsoft.com/office/drawing/2014/main" id="{8D042175-8CF0-0058-1F47-1278F0852764}"/>
              </a:ext>
            </a:extLst>
          </p:cNvPr>
          <p:cNvCxnSpPr>
            <a:cxnSpLocks/>
          </p:cNvCxnSpPr>
          <p:nvPr/>
        </p:nvCxnSpPr>
        <p:spPr>
          <a:xfrm>
            <a:off x="7650345" y="6702170"/>
            <a:ext cx="1105317" cy="530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40" name="Gruppe 139">
            <a:extLst>
              <a:ext uri="{FF2B5EF4-FFF2-40B4-BE49-F238E27FC236}">
                <a16:creationId xmlns:a16="http://schemas.microsoft.com/office/drawing/2014/main" id="{19074485-8645-CABC-085B-1E2432FEB3D1}"/>
              </a:ext>
            </a:extLst>
          </p:cNvPr>
          <p:cNvGrpSpPr/>
          <p:nvPr/>
        </p:nvGrpSpPr>
        <p:grpSpPr>
          <a:xfrm>
            <a:off x="1108245" y="3742125"/>
            <a:ext cx="6458067" cy="3048504"/>
            <a:chOff x="1108245" y="3742125"/>
            <a:chExt cx="6458067" cy="3048504"/>
          </a:xfrm>
        </p:grpSpPr>
        <p:grpSp>
          <p:nvGrpSpPr>
            <p:cNvPr id="141" name="Gruppe 140">
              <a:extLst>
                <a:ext uri="{FF2B5EF4-FFF2-40B4-BE49-F238E27FC236}">
                  <a16:creationId xmlns:a16="http://schemas.microsoft.com/office/drawing/2014/main" id="{62FA5272-65EF-E482-28BC-CC6BAE51C831}"/>
                </a:ext>
              </a:extLst>
            </p:cNvPr>
            <p:cNvGrpSpPr/>
            <p:nvPr/>
          </p:nvGrpSpPr>
          <p:grpSpPr>
            <a:xfrm>
              <a:off x="1108245" y="3742125"/>
              <a:ext cx="6458067" cy="3048504"/>
              <a:chOff x="1108245" y="3742125"/>
              <a:chExt cx="6458067" cy="3048504"/>
            </a:xfrm>
          </p:grpSpPr>
          <p:grpSp>
            <p:nvGrpSpPr>
              <p:cNvPr id="143" name="Gruppe 142">
                <a:extLst>
                  <a:ext uri="{FF2B5EF4-FFF2-40B4-BE49-F238E27FC236}">
                    <a16:creationId xmlns:a16="http://schemas.microsoft.com/office/drawing/2014/main" id="{2B015C61-F844-E0C0-DE66-B3347F0D6B70}"/>
                  </a:ext>
                </a:extLst>
              </p:cNvPr>
              <p:cNvGrpSpPr/>
              <p:nvPr/>
            </p:nvGrpSpPr>
            <p:grpSpPr>
              <a:xfrm>
                <a:off x="1108245" y="3742125"/>
                <a:ext cx="6458067" cy="3048504"/>
                <a:chOff x="1108245" y="3742125"/>
                <a:chExt cx="6458067" cy="3048504"/>
              </a:xfrm>
            </p:grpSpPr>
            <p:grpSp>
              <p:nvGrpSpPr>
                <p:cNvPr id="145" name="Gruppe 144">
                  <a:extLst>
                    <a:ext uri="{FF2B5EF4-FFF2-40B4-BE49-F238E27FC236}">
                      <a16:creationId xmlns:a16="http://schemas.microsoft.com/office/drawing/2014/main" id="{B9B36006-9222-8514-CFAC-7BFAC0030620}"/>
                    </a:ext>
                  </a:extLst>
                </p:cNvPr>
                <p:cNvGrpSpPr/>
                <p:nvPr/>
              </p:nvGrpSpPr>
              <p:grpSpPr>
                <a:xfrm>
                  <a:off x="1108245" y="3742125"/>
                  <a:ext cx="6458067" cy="3048504"/>
                  <a:chOff x="1108245" y="3742125"/>
                  <a:chExt cx="6458067" cy="3048504"/>
                </a:xfrm>
              </p:grpSpPr>
              <p:grpSp>
                <p:nvGrpSpPr>
                  <p:cNvPr id="150" name="Gruppe 149">
                    <a:extLst>
                      <a:ext uri="{FF2B5EF4-FFF2-40B4-BE49-F238E27FC236}">
                        <a16:creationId xmlns:a16="http://schemas.microsoft.com/office/drawing/2014/main" id="{57968439-25C4-B444-73FC-9A38C33A6BB9}"/>
                      </a:ext>
                    </a:extLst>
                  </p:cNvPr>
                  <p:cNvGrpSpPr/>
                  <p:nvPr/>
                </p:nvGrpSpPr>
                <p:grpSpPr>
                  <a:xfrm>
                    <a:off x="1108245" y="3742125"/>
                    <a:ext cx="6458067" cy="3048504"/>
                    <a:chOff x="1108245" y="3742125"/>
                    <a:chExt cx="6458067" cy="3048504"/>
                  </a:xfrm>
                </p:grpSpPr>
                <p:sp>
                  <p:nvSpPr>
                    <p:cNvPr id="152" name="Prosess 151">
                      <a:extLst>
                        <a:ext uri="{FF2B5EF4-FFF2-40B4-BE49-F238E27FC236}">
                          <a16:creationId xmlns:a16="http://schemas.microsoft.com/office/drawing/2014/main" id="{0DAE291F-EE55-9AE3-7A2D-C14924A3E3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52589" y="4453481"/>
                      <a:ext cx="3652586" cy="2263303"/>
                    </a:xfrm>
                    <a:prstGeom prst="flowChartProcess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2">
                        <a:shade val="15000"/>
                      </a:schemeClr>
                    </a:lnRef>
                    <a:fillRef idx="1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b-NO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3" name="Rektangel 152">
                      <a:extLst>
                        <a:ext uri="{FF2B5EF4-FFF2-40B4-BE49-F238E27FC236}">
                          <a16:creationId xmlns:a16="http://schemas.microsoft.com/office/drawing/2014/main" id="{AFB213CE-0F64-B87C-8BBF-8425CFC4E2B2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3363726" y="4651592"/>
                      <a:ext cx="169905" cy="4108169"/>
                    </a:xfrm>
                    <a:prstGeom prst="rect">
                      <a:avLst/>
                    </a:prstGeom>
                    <a:solidFill>
                      <a:srgbClr val="FFFFCC"/>
                    </a:solidFill>
                    <a:ln w="6350"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b-NO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4" name="Rektangel 153">
                      <a:extLst>
                        <a:ext uri="{FF2B5EF4-FFF2-40B4-BE49-F238E27FC236}">
                          <a16:creationId xmlns:a16="http://schemas.microsoft.com/office/drawing/2014/main" id="{4F6B1376-F9E8-6982-B610-6D061BB7FCE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>
                    <a:xfrm>
                      <a:off x="4636873" y="3778130"/>
                      <a:ext cx="544900" cy="1722337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b-NO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155" name="Gruppe 154">
                      <a:extLst>
                        <a:ext uri="{FF2B5EF4-FFF2-40B4-BE49-F238E27FC236}">
                          <a16:creationId xmlns:a16="http://schemas.microsoft.com/office/drawing/2014/main" id="{B45276E3-4101-305D-D437-A3EE58A41AE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88534" y="3742125"/>
                      <a:ext cx="973949" cy="1775215"/>
                      <a:chOff x="1751511" y="3636496"/>
                      <a:chExt cx="1392360" cy="2147301"/>
                    </a:xfrm>
                  </p:grpSpPr>
                  <p:sp>
                    <p:nvSpPr>
                      <p:cNvPr id="175" name="Ellipse 174">
                        <a:extLst>
                          <a:ext uri="{FF2B5EF4-FFF2-40B4-BE49-F238E27FC236}">
                            <a16:creationId xmlns:a16="http://schemas.microsoft.com/office/drawing/2014/main" id="{13738DA9-4BA9-9852-4068-CBB4BE25550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>
                      <a:xfrm>
                        <a:off x="1751511" y="3636496"/>
                        <a:ext cx="1288469" cy="2126891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 w="3175"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nb-N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76" name="Ellipse 175">
                        <a:extLst>
                          <a:ext uri="{FF2B5EF4-FFF2-40B4-BE49-F238E27FC236}">
                            <a16:creationId xmlns:a16="http://schemas.microsoft.com/office/drawing/2014/main" id="{A25EBBE2-81EF-ED39-CA67-CBD966E41BD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>
                      <a:xfrm>
                        <a:off x="1855402" y="3656906"/>
                        <a:ext cx="1288469" cy="2126891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 w="3175"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nb-N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77" name="Ellipse 176">
                        <a:extLst>
                          <a:ext uri="{FF2B5EF4-FFF2-40B4-BE49-F238E27FC236}">
                            <a16:creationId xmlns:a16="http://schemas.microsoft.com/office/drawing/2014/main" id="{9DB3591F-D8FC-2ABC-B73E-0C63DB7E264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>
                      <a:xfrm>
                        <a:off x="2356800" y="3797925"/>
                        <a:ext cx="314712" cy="211079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50000"/>
                        </a:schemeClr>
                      </a:solidFill>
                      <a:ln w="3175"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nb-N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grpSp>
                  <p:nvGrpSpPr>
                    <p:cNvPr id="156" name="Gruppe 155">
                      <a:extLst>
                        <a:ext uri="{FF2B5EF4-FFF2-40B4-BE49-F238E27FC236}">
                          <a16:creationId xmlns:a16="http://schemas.microsoft.com/office/drawing/2014/main" id="{2AE784EF-2B70-3720-7987-8185BD78B1C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08485" y="3742125"/>
                      <a:ext cx="6257827" cy="3048504"/>
                      <a:chOff x="1308485" y="3742125"/>
                      <a:chExt cx="6257827" cy="3048504"/>
                    </a:xfrm>
                  </p:grpSpPr>
                  <p:sp>
                    <p:nvSpPr>
                      <p:cNvPr id="171" name="Rektangel 170">
                        <a:extLst>
                          <a:ext uri="{FF2B5EF4-FFF2-40B4-BE49-F238E27FC236}">
                            <a16:creationId xmlns:a16="http://schemas.microsoft.com/office/drawing/2014/main" id="{2F022124-BAEA-E90F-4C17-7C43205ECA5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08485" y="3758998"/>
                        <a:ext cx="4242850" cy="3031631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prstDash val="lgDash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nb-NO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72" name="Rektangel 171">
                        <a:extLst>
                          <a:ext uri="{FF2B5EF4-FFF2-40B4-BE49-F238E27FC236}">
                            <a16:creationId xmlns:a16="http://schemas.microsoft.com/office/drawing/2014/main" id="{BA453658-73E4-308C-B6C1-24B3693DFB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41732" y="5422031"/>
                        <a:ext cx="924580" cy="725947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prstDash val="lgDash"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nb-NO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cxnSp>
                    <p:nvCxnSpPr>
                      <p:cNvPr id="173" name="Rett linje 172">
                        <a:extLst>
                          <a:ext uri="{FF2B5EF4-FFF2-40B4-BE49-F238E27FC236}">
                            <a16:creationId xmlns:a16="http://schemas.microsoft.com/office/drawing/2014/main" id="{C0911F0B-E5FC-2C60-CD46-01601CC80FBA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551335" y="3742125"/>
                        <a:ext cx="1090396" cy="1667645"/>
                      </a:xfrm>
                      <a:prstGeom prst="line">
                        <a:avLst/>
                      </a:prstGeom>
                      <a:ln w="19050">
                        <a:solidFill>
                          <a:srgbClr val="FF0000"/>
                        </a:solidFill>
                        <a:prstDash val="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74" name="Rett linje 173">
                        <a:extLst>
                          <a:ext uri="{FF2B5EF4-FFF2-40B4-BE49-F238E27FC236}">
                            <a16:creationId xmlns:a16="http://schemas.microsoft.com/office/drawing/2014/main" id="{8E738C41-5174-C76B-52F9-62C286F79748}"/>
                          </a:ext>
                        </a:extLst>
                      </p:cNvPr>
                      <p:cNvCxnSpPr>
                        <a:endCxn id="118" idx="2"/>
                      </p:cNvCxnSpPr>
                      <p:nvPr/>
                    </p:nvCxnSpPr>
                    <p:spPr>
                      <a:xfrm flipV="1">
                        <a:off x="5585332" y="6140446"/>
                        <a:ext cx="1048330" cy="650183"/>
                      </a:xfrm>
                      <a:prstGeom prst="line">
                        <a:avLst/>
                      </a:prstGeom>
                      <a:ln w="19050">
                        <a:solidFill>
                          <a:srgbClr val="FF0000"/>
                        </a:solidFill>
                        <a:prstDash val="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57" name="TekstSylinder 156">
                      <a:extLst>
                        <a:ext uri="{FF2B5EF4-FFF2-40B4-BE49-F238E27FC236}">
                          <a16:creationId xmlns:a16="http://schemas.microsoft.com/office/drawing/2014/main" id="{D68BC06D-BC60-2B13-ABE0-342198306FE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78269" y="4033690"/>
                      <a:ext cx="47319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nb-NO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58" name="TekstSylinder 157">
                          <a:extLst>
                            <a:ext uri="{FF2B5EF4-FFF2-40B4-BE49-F238E27FC236}">
                              <a16:creationId xmlns:a16="http://schemas.microsoft.com/office/drawing/2014/main" id="{63F5248E-1CC6-DA56-3F2D-4A0E5F9D826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108245" y="5492786"/>
                          <a:ext cx="2914685" cy="3724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2−</m:t>
                                    </m:r>
                                  </m:sup>
                                </m:sSup>
                                <m:r>
                                  <a:rPr lang="nb-NO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b>
                                  <m:sSub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+2</m:t>
                                </m:r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nb-NO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158" name="TekstSylinder 157">
                          <a:extLst>
                            <a:ext uri="{FF2B5EF4-FFF2-40B4-BE49-F238E27FC236}">
                              <a16:creationId xmlns:a16="http://schemas.microsoft.com/office/drawing/2014/main" id="{63F5248E-1CC6-DA56-3F2D-4A0E5F9D8267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1108245" y="5492786"/>
                          <a:ext cx="2914685" cy="372410"/>
                        </a:xfrm>
                        <a:prstGeom prst="rect">
                          <a:avLst/>
                        </a:prstGeom>
                        <a:blipFill>
                          <a:blip r:embed="rId2"/>
                          <a:stretch>
                            <a:fillRect t="-108197" b="-172131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nb-NO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59" name="TekstSylinder 158">
                          <a:extLst>
                            <a:ext uri="{FF2B5EF4-FFF2-40B4-BE49-F238E27FC236}">
                              <a16:creationId xmlns:a16="http://schemas.microsoft.com/office/drawing/2014/main" id="{EE90F2A3-F121-7099-B753-E98AA225189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431789" y="4797086"/>
                          <a:ext cx="1924374" cy="30777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𝑀𝑛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2+</m:t>
                                    </m:r>
                                  </m:sup>
                                </m:sSup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nb-NO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𝑀𝑛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nb-NO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159" name="TekstSylinder 158">
                          <a:extLst>
                            <a:ext uri="{FF2B5EF4-FFF2-40B4-BE49-F238E27FC236}">
                              <a16:creationId xmlns:a16="http://schemas.microsoft.com/office/drawing/2014/main" id="{EE90F2A3-F121-7099-B753-E98AA2251892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3431789" y="4797086"/>
                          <a:ext cx="1924374" cy="307777"/>
                        </a:xfrm>
                        <a:prstGeom prst="rect">
                          <a:avLst/>
                        </a:prstGeom>
                        <a:blipFill>
                          <a:blip r:embed="rId3"/>
                          <a:stretch>
                            <a:fillRect b="-10000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nb-NO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160" name="Tåre 159">
                      <a:extLst>
                        <a:ext uri="{FF2B5EF4-FFF2-40B4-BE49-F238E27FC236}">
                          <a16:creationId xmlns:a16="http://schemas.microsoft.com/office/drawing/2014/main" id="{C6789ECF-3357-E6C0-5E40-C5D694BA6C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76202" y="5132409"/>
                      <a:ext cx="264007" cy="350379"/>
                    </a:xfrm>
                    <a:prstGeom prst="teardrop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</p:spPr>
                  <p:style>
                    <a:lnRef idx="2">
                      <a:schemeClr val="accent3">
                        <a:shade val="15000"/>
                      </a:schemeClr>
                    </a:lnRef>
                    <a:fillRef idx="1">
                      <a:schemeClr val="accent3"/>
                    </a:fillRef>
                    <a:effectRef idx="0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b-NO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1" name="Tåre 160">
                      <a:extLst>
                        <a:ext uri="{FF2B5EF4-FFF2-40B4-BE49-F238E27FC236}">
                          <a16:creationId xmlns:a16="http://schemas.microsoft.com/office/drawing/2014/main" id="{B455F628-33E2-C12D-7C71-D3C26939C7D1}"/>
                        </a:ext>
                      </a:extLst>
                    </p:cNvPr>
                    <p:cNvSpPr/>
                    <p:nvPr/>
                  </p:nvSpPr>
                  <p:spPr>
                    <a:xfrm flipH="1">
                      <a:off x="5001458" y="5159727"/>
                      <a:ext cx="229017" cy="350379"/>
                    </a:xfrm>
                    <a:prstGeom prst="teardrop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</p:spPr>
                  <p:style>
                    <a:lnRef idx="2">
                      <a:schemeClr val="accent3">
                        <a:shade val="15000"/>
                      </a:schemeClr>
                    </a:lnRef>
                    <a:fillRef idx="1">
                      <a:schemeClr val="accent3"/>
                    </a:fillRef>
                    <a:effectRef idx="0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b-NO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2" name="Tåre 161">
                      <a:extLst>
                        <a:ext uri="{FF2B5EF4-FFF2-40B4-BE49-F238E27FC236}">
                          <a16:creationId xmlns:a16="http://schemas.microsoft.com/office/drawing/2014/main" id="{06AC9AD7-D662-DC25-1ED1-524C8439DEC7}"/>
                        </a:ext>
                      </a:extLst>
                    </p:cNvPr>
                    <p:cNvSpPr/>
                    <p:nvPr/>
                  </p:nvSpPr>
                  <p:spPr>
                    <a:xfrm rot="19259453">
                      <a:off x="4755274" y="5447657"/>
                      <a:ext cx="284608" cy="372410"/>
                    </a:xfrm>
                    <a:prstGeom prst="teardrop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</p:spPr>
                  <p:style>
                    <a:lnRef idx="2">
                      <a:schemeClr val="accent3">
                        <a:shade val="15000"/>
                      </a:schemeClr>
                    </a:lnRef>
                    <a:fillRef idx="1">
                      <a:schemeClr val="accent3"/>
                    </a:fillRef>
                    <a:effectRef idx="0">
                      <a:schemeClr val="accent3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b-NO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3" name="Ellipse 162">
                      <a:extLst>
                        <a:ext uri="{FF2B5EF4-FFF2-40B4-BE49-F238E27FC236}">
                          <a16:creationId xmlns:a16="http://schemas.microsoft.com/office/drawing/2014/main" id="{DAD25BAE-B37B-06B6-93AC-7EF5374145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15672" y="5238346"/>
                      <a:ext cx="116655" cy="134957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b-NO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4" name="Ellipse 163">
                      <a:extLst>
                        <a:ext uri="{FF2B5EF4-FFF2-40B4-BE49-F238E27FC236}">
                          <a16:creationId xmlns:a16="http://schemas.microsoft.com/office/drawing/2014/main" id="{40CF7C1E-BA44-F4E1-076F-AA7C49C4B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47842" y="5217705"/>
                      <a:ext cx="116655" cy="134957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b-NO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5" name="Ellipse 164">
                      <a:extLst>
                        <a:ext uri="{FF2B5EF4-FFF2-40B4-BE49-F238E27FC236}">
                          <a16:creationId xmlns:a16="http://schemas.microsoft.com/office/drawing/2014/main" id="{D83F95CA-A040-FB5A-CFAA-A4D47306AE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37850" y="4950974"/>
                      <a:ext cx="116655" cy="134957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b-NO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6" name="Ellipse 165">
                      <a:extLst>
                        <a:ext uri="{FF2B5EF4-FFF2-40B4-BE49-F238E27FC236}">
                          <a16:creationId xmlns:a16="http://schemas.microsoft.com/office/drawing/2014/main" id="{6C60A3E1-D714-80AE-6FF8-35DEEB487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47842" y="4950975"/>
                      <a:ext cx="197914" cy="18392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b-NO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7" name="Ellipse 166">
                      <a:extLst>
                        <a:ext uri="{FF2B5EF4-FFF2-40B4-BE49-F238E27FC236}">
                          <a16:creationId xmlns:a16="http://schemas.microsoft.com/office/drawing/2014/main" id="{37D093E9-1BFB-FAEC-BEC4-9EB84226ED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5126" y="4670968"/>
                      <a:ext cx="173152" cy="204091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b-NO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cxnSp>
                  <p:nvCxnSpPr>
                    <p:cNvPr id="168" name="Rett pilkobling 167">
                      <a:extLst>
                        <a:ext uri="{FF2B5EF4-FFF2-40B4-BE49-F238E27FC236}">
                          <a16:creationId xmlns:a16="http://schemas.microsoft.com/office/drawing/2014/main" id="{107E525C-DD4E-1822-BECD-CEA08C7DD677}"/>
                        </a:ext>
                      </a:extLst>
                    </p:cNvPr>
                    <p:cNvCxnSpPr>
                      <a:cxnSpLocks/>
                      <a:endCxn id="149" idx="7"/>
                    </p:cNvCxnSpPr>
                    <p:nvPr/>
                  </p:nvCxnSpPr>
                  <p:spPr>
                    <a:xfrm flipH="1">
                      <a:off x="2617751" y="4207205"/>
                      <a:ext cx="610996" cy="364077"/>
                    </a:xfrm>
                    <a:prstGeom prst="straightConnector1">
                      <a:avLst/>
                    </a:prstGeom>
                    <a:ln>
                      <a:tailEnd type="triangle"/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9" name="TekstSylinder 168">
                      <a:extLst>
                        <a:ext uri="{FF2B5EF4-FFF2-40B4-BE49-F238E27FC236}">
                          <a16:creationId xmlns:a16="http://schemas.microsoft.com/office/drawing/2014/main" id="{285C5631-9167-3DCB-D498-FF83A059C64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48422" y="3823897"/>
                      <a:ext cx="1039019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GB" baseline="-250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gas bubbles</a:t>
                      </a:r>
                    </a:p>
                  </p:txBody>
                </p:sp>
                <p:sp>
                  <p:nvSpPr>
                    <p:cNvPr id="170" name="Rektangel 169">
                      <a:extLst>
                        <a:ext uri="{FF2B5EF4-FFF2-40B4-BE49-F238E27FC236}">
                          <a16:creationId xmlns:a16="http://schemas.microsoft.com/office/drawing/2014/main" id="{F941EF76-0558-BC4E-7036-FED8B22495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7353" y="3822548"/>
                      <a:ext cx="254558" cy="2954442"/>
                    </a:xfrm>
                    <a:prstGeom prst="rect">
                      <a:avLst/>
                    </a:prstGeom>
                    <a:solidFill>
                      <a:srgbClr val="FFFFCC"/>
                    </a:solidFill>
                    <a:ln w="6350"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b-NO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51" name="Ellipse 150">
                    <a:extLst>
                      <a:ext uri="{FF2B5EF4-FFF2-40B4-BE49-F238E27FC236}">
                        <a16:creationId xmlns:a16="http://schemas.microsoft.com/office/drawing/2014/main" id="{DE6D4202-3AAB-DE75-13B1-CF86F428A283}"/>
                      </a:ext>
                    </a:extLst>
                  </p:cNvPr>
                  <p:cNvSpPr/>
                  <p:nvPr/>
                </p:nvSpPr>
                <p:spPr>
                  <a:xfrm>
                    <a:off x="4429770" y="6285476"/>
                    <a:ext cx="684889" cy="332151"/>
                  </a:xfrm>
                  <a:prstGeom prst="ellipse">
                    <a:avLst/>
                  </a:prstGeom>
                  <a:solidFill>
                    <a:schemeClr val="bg2">
                      <a:lumMod val="75000"/>
                    </a:schemeClr>
                  </a:solidFill>
                </p:spPr>
                <p:style>
                  <a:lnRef idx="2">
                    <a:schemeClr val="accent3">
                      <a:shade val="15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46" name="TekstSylinder 145">
                  <a:extLst>
                    <a:ext uri="{FF2B5EF4-FFF2-40B4-BE49-F238E27FC236}">
                      <a16:creationId xmlns:a16="http://schemas.microsoft.com/office/drawing/2014/main" id="{4D0DE880-764D-E3BD-1FFF-6B8447256E84}"/>
                    </a:ext>
                  </a:extLst>
                </p:cNvPr>
                <p:cNvSpPr txBox="1"/>
                <p:nvPr/>
              </p:nvSpPr>
              <p:spPr>
                <a:xfrm>
                  <a:off x="1885125" y="4086003"/>
                  <a:ext cx="9351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Anode</a:t>
                  </a:r>
                </a:p>
              </p:txBody>
            </p:sp>
            <p:sp>
              <p:nvSpPr>
                <p:cNvPr id="147" name="Ellipse 146">
                  <a:extLst>
                    <a:ext uri="{FF2B5EF4-FFF2-40B4-BE49-F238E27FC236}">
                      <a16:creationId xmlns:a16="http://schemas.microsoft.com/office/drawing/2014/main" id="{7D447B4C-4D1E-DD15-63D4-BC40BEF3E38E}"/>
                    </a:ext>
                  </a:extLst>
                </p:cNvPr>
                <p:cNvSpPr/>
                <p:nvPr/>
              </p:nvSpPr>
              <p:spPr>
                <a:xfrm>
                  <a:off x="2516125" y="5104863"/>
                  <a:ext cx="116655" cy="134957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8" name="Ellipse 147">
                  <a:extLst>
                    <a:ext uri="{FF2B5EF4-FFF2-40B4-BE49-F238E27FC236}">
                      <a16:creationId xmlns:a16="http://schemas.microsoft.com/office/drawing/2014/main" id="{E486F9CC-F249-BC5A-2A2C-A368EBCD804B}"/>
                    </a:ext>
                  </a:extLst>
                </p:cNvPr>
                <p:cNvSpPr/>
                <p:nvPr/>
              </p:nvSpPr>
              <p:spPr>
                <a:xfrm>
                  <a:off x="2258518" y="4723310"/>
                  <a:ext cx="116655" cy="134957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9" name="Ellipse 148">
                  <a:extLst>
                    <a:ext uri="{FF2B5EF4-FFF2-40B4-BE49-F238E27FC236}">
                      <a16:creationId xmlns:a16="http://schemas.microsoft.com/office/drawing/2014/main" id="{6AAA07DA-88DD-1A5F-EC34-3FE2C47416E8}"/>
                    </a:ext>
                  </a:extLst>
                </p:cNvPr>
                <p:cNvSpPr/>
                <p:nvPr/>
              </p:nvSpPr>
              <p:spPr>
                <a:xfrm>
                  <a:off x="2518180" y="4551518"/>
                  <a:ext cx="116655" cy="134957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44" name="Rektangel 143">
                <a:extLst>
                  <a:ext uri="{FF2B5EF4-FFF2-40B4-BE49-F238E27FC236}">
                    <a16:creationId xmlns:a16="http://schemas.microsoft.com/office/drawing/2014/main" id="{59BD2E5B-9C3F-DEB9-B238-12D87CFD4280}"/>
                  </a:ext>
                </a:extLst>
              </p:cNvPr>
              <p:cNvSpPr/>
              <p:nvPr/>
            </p:nvSpPr>
            <p:spPr>
              <a:xfrm>
                <a:off x="1380207" y="3825576"/>
                <a:ext cx="269023" cy="2954442"/>
              </a:xfrm>
              <a:prstGeom prst="rect">
                <a:avLst/>
              </a:prstGeom>
              <a:solidFill>
                <a:srgbClr val="FFFFCC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TekstSylinder 141">
                  <a:extLst>
                    <a:ext uri="{FF2B5EF4-FFF2-40B4-BE49-F238E27FC236}">
                      <a16:creationId xmlns:a16="http://schemas.microsoft.com/office/drawing/2014/main" id="{2F687877-A855-7A74-F413-47395A6D3045}"/>
                    </a:ext>
                  </a:extLst>
                </p:cNvPr>
                <p:cNvSpPr txBox="1"/>
                <p:nvPr/>
              </p:nvSpPr>
              <p:spPr>
                <a:xfrm>
                  <a:off x="4341293" y="6269703"/>
                  <a:ext cx="85692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𝐹𝑒𝑀𝑛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nb-NO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42" name="TekstSylinder 141">
                  <a:extLst>
                    <a:ext uri="{FF2B5EF4-FFF2-40B4-BE49-F238E27FC236}">
                      <a16:creationId xmlns:a16="http://schemas.microsoft.com/office/drawing/2014/main" id="{2F687877-A855-7A74-F413-47395A6D30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1293" y="6269703"/>
                  <a:ext cx="856928" cy="307777"/>
                </a:xfrm>
                <a:prstGeom prst="rect">
                  <a:avLst/>
                </a:prstGeom>
                <a:blipFill>
                  <a:blip r:embed="rId4"/>
                  <a:stretch>
                    <a:fillRect b="-7843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8" name="TekstSylinder 177">
            <a:extLst>
              <a:ext uri="{FF2B5EF4-FFF2-40B4-BE49-F238E27FC236}">
                <a16:creationId xmlns:a16="http://schemas.microsoft.com/office/drawing/2014/main" id="{56889F51-3164-7DE3-F914-D093BE1059E3}"/>
              </a:ext>
            </a:extLst>
          </p:cNvPr>
          <p:cNvSpPr txBox="1"/>
          <p:nvPr/>
        </p:nvSpPr>
        <p:spPr>
          <a:xfrm>
            <a:off x="1256505" y="1649449"/>
            <a:ext cx="41808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Closed vertical tube furnace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Galvanostatic electrolysis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Spark Plasma Sintering (SPS)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Characterised with SEM-EDS</a:t>
            </a:r>
          </a:p>
        </p:txBody>
      </p:sp>
    </p:spTree>
    <p:extLst>
      <p:ext uri="{BB962C8B-B14F-4D97-AF65-F5344CB8AC3E}">
        <p14:creationId xmlns:p14="http://schemas.microsoft.com/office/powerpoint/2010/main" val="163823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2A2B7BA-BC25-C672-3FD9-16DDD42D8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1088E2-D6DF-6C68-7A03-305A34520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Conclusions from </a:t>
            </a:r>
            <a:r>
              <a:rPr lang="en-GB" dirty="0"/>
              <a:t>S</a:t>
            </a:r>
            <a:r>
              <a:rPr lang="en-GB" noProof="0" dirty="0" err="1"/>
              <a:t>pecialisation</a:t>
            </a:r>
            <a:r>
              <a:rPr lang="en-GB" noProof="0" dirty="0"/>
              <a:t> project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60731E-F5C4-B501-5094-DBE462EB1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/>
            <a:r>
              <a:rPr lang="en-GB" noProof="0" dirty="0"/>
              <a:t>Successful electrolysis using MOE and oxygen evolving electrode, producing a </a:t>
            </a:r>
            <a:r>
              <a:rPr lang="en-GB" noProof="0" dirty="0" err="1"/>
              <a:t>FeMn</a:t>
            </a:r>
            <a:r>
              <a:rPr lang="en-GB" noProof="0" dirty="0"/>
              <a:t> alloy when only </a:t>
            </a:r>
            <a:r>
              <a:rPr lang="en-GB" noProof="0" dirty="0" err="1"/>
              <a:t>MnO</a:t>
            </a:r>
            <a:r>
              <a:rPr lang="en-GB" noProof="0" dirty="0"/>
              <a:t> is present was demonstrated</a:t>
            </a:r>
          </a:p>
          <a:p>
            <a:endParaRPr lang="en-GB" dirty="0"/>
          </a:p>
          <a:p>
            <a:pPr marL="342900" indent="-342900"/>
            <a:r>
              <a:rPr lang="en-GB" noProof="0" dirty="0"/>
              <a:t>Higher Mn valency leads to drastic reduction in CE</a:t>
            </a:r>
          </a:p>
          <a:p>
            <a:pPr marL="342900" indent="-342900"/>
            <a:r>
              <a:rPr lang="en-GB" dirty="0"/>
              <a:t>Excessive oxygen production from higher valences might reduce CE because of re-oxidation.</a:t>
            </a:r>
          </a:p>
          <a:p>
            <a:pPr marL="342900" indent="-342900"/>
            <a:r>
              <a:rPr lang="en-GB" dirty="0"/>
              <a:t>High reactivity of higher valences, more oxides along the crucible walls.</a:t>
            </a:r>
          </a:p>
          <a:p>
            <a:pPr marL="342900" indent="-342900"/>
            <a:r>
              <a:rPr lang="en-GB" dirty="0"/>
              <a:t>Melts with only </a:t>
            </a:r>
            <a:r>
              <a:rPr lang="en-GB" dirty="0" err="1"/>
              <a:t>MnO</a:t>
            </a:r>
            <a:r>
              <a:rPr lang="en-GB" dirty="0"/>
              <a:t> can be assumed to operate stably </a:t>
            </a:r>
          </a:p>
          <a:p>
            <a:pPr marL="342900" indent="-342900"/>
            <a:endParaRPr lang="en-GB" dirty="0"/>
          </a:p>
          <a:p>
            <a:pPr marL="342900" indent="-342900"/>
            <a:r>
              <a:rPr lang="en-GB" b="1" dirty="0"/>
              <a:t>P</a:t>
            </a:r>
            <a:r>
              <a:rPr lang="en-GB" b="1" noProof="0" dirty="0"/>
              <a:t>re-reduction of the manganese oxide ore seems to be (as assumed) necessary before electrolysis.  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76329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9560-454F-1DAB-2236-C392B81CB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12E031-3A00-52A2-D576-36400F671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Experimental - Experiments</a:t>
            </a:r>
          </a:p>
        </p:txBody>
      </p:sp>
      <p:grpSp>
        <p:nvGrpSpPr>
          <p:cNvPr id="52" name="Gruppe 51">
            <a:extLst>
              <a:ext uri="{FF2B5EF4-FFF2-40B4-BE49-F238E27FC236}">
                <a16:creationId xmlns:a16="http://schemas.microsoft.com/office/drawing/2014/main" id="{80B8627D-242E-E8A8-8170-E96008572C85}"/>
              </a:ext>
            </a:extLst>
          </p:cNvPr>
          <p:cNvGrpSpPr/>
          <p:nvPr/>
        </p:nvGrpSpPr>
        <p:grpSpPr>
          <a:xfrm>
            <a:off x="1058465" y="1776738"/>
            <a:ext cx="1602105" cy="2317849"/>
            <a:chOff x="1058465" y="1776738"/>
            <a:chExt cx="1602105" cy="2317849"/>
          </a:xfrm>
        </p:grpSpPr>
        <p:sp>
          <p:nvSpPr>
            <p:cNvPr id="50" name="Frihåndsform: figur 49">
              <a:extLst>
                <a:ext uri="{FF2B5EF4-FFF2-40B4-BE49-F238E27FC236}">
                  <a16:creationId xmlns:a16="http://schemas.microsoft.com/office/drawing/2014/main" id="{AE4BF24A-5FEA-EBBF-328E-7C8CDB6E7042}"/>
                </a:ext>
              </a:extLst>
            </p:cNvPr>
            <p:cNvSpPr/>
            <p:nvPr/>
          </p:nvSpPr>
          <p:spPr>
            <a:xfrm>
              <a:off x="1558774" y="1776738"/>
              <a:ext cx="629360" cy="705661"/>
            </a:xfrm>
            <a:custGeom>
              <a:avLst/>
              <a:gdLst>
                <a:gd name="csX0" fmla="*/ 519399 w 629360"/>
                <a:gd name="csY0" fmla="*/ 152000 h 705661"/>
                <a:gd name="csX1" fmla="*/ 559889 w 629360"/>
                <a:gd name="csY1" fmla="*/ 111509 h 705661"/>
                <a:gd name="csX2" fmla="*/ 559655 w 629360"/>
                <a:gd name="csY2" fmla="*/ 98041 h 705661"/>
                <a:gd name="csX3" fmla="*/ 546421 w 629360"/>
                <a:gd name="csY3" fmla="*/ 98041 h 705661"/>
                <a:gd name="csX4" fmla="*/ 504511 w 629360"/>
                <a:gd name="csY4" fmla="*/ 139951 h 705661"/>
                <a:gd name="csX5" fmla="*/ 324555 w 629360"/>
                <a:gd name="csY5" fmla="*/ 76438 h 705661"/>
                <a:gd name="csX6" fmla="*/ 324555 w 629360"/>
                <a:gd name="csY6" fmla="*/ 19050 h 705661"/>
                <a:gd name="csX7" fmla="*/ 419805 w 629360"/>
                <a:gd name="csY7" fmla="*/ 19050 h 705661"/>
                <a:gd name="csX8" fmla="*/ 419805 w 629360"/>
                <a:gd name="csY8" fmla="*/ 0 h 705661"/>
                <a:gd name="csX9" fmla="*/ 210255 w 629360"/>
                <a:gd name="csY9" fmla="*/ 0 h 705661"/>
                <a:gd name="csX10" fmla="*/ 210255 w 629360"/>
                <a:gd name="csY10" fmla="*/ 19050 h 705661"/>
                <a:gd name="csX11" fmla="*/ 305505 w 629360"/>
                <a:gd name="csY11" fmla="*/ 19050 h 705661"/>
                <a:gd name="csX12" fmla="*/ 305505 w 629360"/>
                <a:gd name="csY12" fmla="*/ 76438 h 705661"/>
                <a:gd name="csX13" fmla="*/ 136 w 629360"/>
                <a:gd name="csY13" fmla="*/ 400157 h 705661"/>
                <a:gd name="csX14" fmla="*/ 323855 w 629360"/>
                <a:gd name="csY14" fmla="*/ 705525 h 705661"/>
                <a:gd name="csX15" fmla="*/ 629224 w 629360"/>
                <a:gd name="csY15" fmla="*/ 381807 h 705661"/>
                <a:gd name="csX16" fmla="*/ 519399 w 629360"/>
                <a:gd name="csY16" fmla="*/ 152000 h 705661"/>
                <a:gd name="csX17" fmla="*/ 315030 w 629360"/>
                <a:gd name="csY17" fmla="*/ 685800 h 705661"/>
                <a:gd name="csX18" fmla="*/ 19755 w 629360"/>
                <a:gd name="csY18" fmla="*/ 390525 h 705661"/>
                <a:gd name="csX19" fmla="*/ 315030 w 629360"/>
                <a:gd name="csY19" fmla="*/ 95250 h 705661"/>
                <a:gd name="csX20" fmla="*/ 610305 w 629360"/>
                <a:gd name="csY20" fmla="*/ 390525 h 705661"/>
                <a:gd name="csX21" fmla="*/ 315030 w 629360"/>
                <a:gd name="csY21" fmla="*/ 685800 h 7056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29360" h="705661">
                  <a:moveTo>
                    <a:pt x="519399" y="152000"/>
                  </a:moveTo>
                  <a:lnTo>
                    <a:pt x="559889" y="111509"/>
                  </a:lnTo>
                  <a:cubicBezTo>
                    <a:pt x="563544" y="107725"/>
                    <a:pt x="563439" y="101696"/>
                    <a:pt x="559655" y="98041"/>
                  </a:cubicBezTo>
                  <a:cubicBezTo>
                    <a:pt x="555964" y="94476"/>
                    <a:pt x="550112" y="94476"/>
                    <a:pt x="546421" y="98041"/>
                  </a:cubicBezTo>
                  <a:lnTo>
                    <a:pt x="504511" y="139951"/>
                  </a:lnTo>
                  <a:cubicBezTo>
                    <a:pt x="452611" y="100542"/>
                    <a:pt x="389694" y="78336"/>
                    <a:pt x="324555" y="76438"/>
                  </a:cubicBezTo>
                  <a:lnTo>
                    <a:pt x="324555" y="19050"/>
                  </a:lnTo>
                  <a:lnTo>
                    <a:pt x="419805" y="19050"/>
                  </a:lnTo>
                  <a:lnTo>
                    <a:pt x="419805" y="0"/>
                  </a:lnTo>
                  <a:lnTo>
                    <a:pt x="210255" y="0"/>
                  </a:lnTo>
                  <a:lnTo>
                    <a:pt x="210255" y="19050"/>
                  </a:lnTo>
                  <a:lnTo>
                    <a:pt x="305505" y="19050"/>
                  </a:lnTo>
                  <a:lnTo>
                    <a:pt x="305505" y="76438"/>
                  </a:lnTo>
                  <a:cubicBezTo>
                    <a:pt x="131787" y="81505"/>
                    <a:pt x="-4931" y="226439"/>
                    <a:pt x="136" y="400157"/>
                  </a:cubicBezTo>
                  <a:cubicBezTo>
                    <a:pt x="5204" y="573875"/>
                    <a:pt x="150138" y="710593"/>
                    <a:pt x="323855" y="705525"/>
                  </a:cubicBezTo>
                  <a:cubicBezTo>
                    <a:pt x="497573" y="700458"/>
                    <a:pt x="634291" y="555525"/>
                    <a:pt x="629224" y="381807"/>
                  </a:cubicBezTo>
                  <a:cubicBezTo>
                    <a:pt x="626638" y="293150"/>
                    <a:pt x="586757" y="209701"/>
                    <a:pt x="519399" y="152000"/>
                  </a:cubicBezTo>
                  <a:close/>
                  <a:moveTo>
                    <a:pt x="315030" y="685800"/>
                  </a:moveTo>
                  <a:cubicBezTo>
                    <a:pt x="151954" y="685800"/>
                    <a:pt x="19755" y="553601"/>
                    <a:pt x="19755" y="390525"/>
                  </a:cubicBezTo>
                  <a:cubicBezTo>
                    <a:pt x="19755" y="227449"/>
                    <a:pt x="151954" y="95250"/>
                    <a:pt x="315030" y="95250"/>
                  </a:cubicBezTo>
                  <a:cubicBezTo>
                    <a:pt x="478106" y="95250"/>
                    <a:pt x="610305" y="227449"/>
                    <a:pt x="610305" y="390525"/>
                  </a:cubicBezTo>
                  <a:cubicBezTo>
                    <a:pt x="610121" y="553524"/>
                    <a:pt x="478030" y="685616"/>
                    <a:pt x="315030" y="6858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51" name="Frihåndsform: figur 50">
              <a:extLst>
                <a:ext uri="{FF2B5EF4-FFF2-40B4-BE49-F238E27FC236}">
                  <a16:creationId xmlns:a16="http://schemas.microsoft.com/office/drawing/2014/main" id="{E39AA921-050F-41B1-C52C-EC7757ED59D1}"/>
                </a:ext>
              </a:extLst>
            </p:cNvPr>
            <p:cNvSpPr/>
            <p:nvPr/>
          </p:nvSpPr>
          <p:spPr>
            <a:xfrm>
              <a:off x="1687238" y="1948187"/>
              <a:ext cx="405849" cy="438186"/>
            </a:xfrm>
            <a:custGeom>
              <a:avLst/>
              <a:gdLst>
                <a:gd name="csX0" fmla="*/ 186566 w 405849"/>
                <a:gd name="csY0" fmla="*/ 0 h 438186"/>
                <a:gd name="csX1" fmla="*/ 186566 w 405849"/>
                <a:gd name="csY1" fmla="*/ 19050 h 438186"/>
                <a:gd name="csX2" fmla="*/ 387129 w 405849"/>
                <a:gd name="csY2" fmla="*/ 218536 h 438186"/>
                <a:gd name="csX3" fmla="*/ 187643 w 405849"/>
                <a:gd name="csY3" fmla="*/ 419098 h 438186"/>
                <a:gd name="csX4" fmla="*/ 52149 w 405849"/>
                <a:gd name="csY4" fmla="*/ 366713 h 438186"/>
                <a:gd name="csX5" fmla="*/ 52149 w 405849"/>
                <a:gd name="csY5" fmla="*/ 366570 h 438186"/>
                <a:gd name="csX6" fmla="*/ 166364 w 405849"/>
                <a:gd name="csY6" fmla="*/ 252508 h 438186"/>
                <a:gd name="csX7" fmla="*/ 203311 w 405849"/>
                <a:gd name="csY7" fmla="*/ 254051 h 438186"/>
                <a:gd name="csX8" fmla="*/ 231161 w 405849"/>
                <a:gd name="csY8" fmla="*/ 192727 h 438186"/>
                <a:gd name="csX9" fmla="*/ 169837 w 405849"/>
                <a:gd name="csY9" fmla="*/ 164877 h 438186"/>
                <a:gd name="csX10" fmla="*/ 139760 w 405849"/>
                <a:gd name="csY10" fmla="*/ 200711 h 438186"/>
                <a:gd name="csX11" fmla="*/ 151009 w 405849"/>
                <a:gd name="csY11" fmla="*/ 240897 h 438186"/>
                <a:gd name="csX12" fmla="*/ 0 w 405849"/>
                <a:gd name="csY12" fmla="*/ 391773 h 438186"/>
                <a:gd name="csX13" fmla="*/ 13468 w 405849"/>
                <a:gd name="csY13" fmla="*/ 405251 h 438186"/>
                <a:gd name="csX14" fmla="*/ 38595 w 405849"/>
                <a:gd name="csY14" fmla="*/ 380143 h 438186"/>
                <a:gd name="csX15" fmla="*/ 208255 w 405849"/>
                <a:gd name="csY15" fmla="*/ 437093 h 438186"/>
                <a:gd name="csX16" fmla="*/ 404776 w 405849"/>
                <a:gd name="csY16" fmla="*/ 197579 h 438186"/>
                <a:gd name="csX17" fmla="*/ 186566 w 405849"/>
                <a:gd name="csY17" fmla="*/ 0 h 438186"/>
                <a:gd name="csX18" fmla="*/ 186566 w 405849"/>
                <a:gd name="csY18" fmla="*/ 180975 h 438186"/>
                <a:gd name="csX19" fmla="*/ 215141 w 405849"/>
                <a:gd name="csY19" fmla="*/ 209550 h 438186"/>
                <a:gd name="csX20" fmla="*/ 186566 w 405849"/>
                <a:gd name="csY20" fmla="*/ 238125 h 438186"/>
                <a:gd name="csX21" fmla="*/ 157991 w 405849"/>
                <a:gd name="csY21" fmla="*/ 209550 h 438186"/>
                <a:gd name="csX22" fmla="*/ 186566 w 405849"/>
                <a:gd name="csY22" fmla="*/ 180975 h 438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05849" h="438186">
                  <a:moveTo>
                    <a:pt x="186566" y="0"/>
                  </a:moveTo>
                  <a:lnTo>
                    <a:pt x="186566" y="19050"/>
                  </a:lnTo>
                  <a:cubicBezTo>
                    <a:pt x="297036" y="18753"/>
                    <a:pt x="386831" y="108065"/>
                    <a:pt x="387129" y="218536"/>
                  </a:cubicBezTo>
                  <a:cubicBezTo>
                    <a:pt x="387427" y="329006"/>
                    <a:pt x="298113" y="418801"/>
                    <a:pt x="187643" y="419098"/>
                  </a:cubicBezTo>
                  <a:cubicBezTo>
                    <a:pt x="137510" y="419233"/>
                    <a:pt x="89153" y="400538"/>
                    <a:pt x="52149" y="366713"/>
                  </a:cubicBezTo>
                  <a:cubicBezTo>
                    <a:pt x="52112" y="366673"/>
                    <a:pt x="52112" y="366610"/>
                    <a:pt x="52149" y="366570"/>
                  </a:cubicBezTo>
                  <a:lnTo>
                    <a:pt x="166364" y="252508"/>
                  </a:lnTo>
                  <a:cubicBezTo>
                    <a:pt x="177929" y="258140"/>
                    <a:pt x="191317" y="258699"/>
                    <a:pt x="203311" y="254051"/>
                  </a:cubicBezTo>
                  <a:cubicBezTo>
                    <a:pt x="227936" y="244807"/>
                    <a:pt x="240405" y="217351"/>
                    <a:pt x="231161" y="192727"/>
                  </a:cubicBezTo>
                  <a:cubicBezTo>
                    <a:pt x="221917" y="168102"/>
                    <a:pt x="194461" y="155633"/>
                    <a:pt x="169837" y="164877"/>
                  </a:cubicBezTo>
                  <a:cubicBezTo>
                    <a:pt x="154232" y="170735"/>
                    <a:pt x="142824" y="184326"/>
                    <a:pt x="139760" y="200711"/>
                  </a:cubicBezTo>
                  <a:cubicBezTo>
                    <a:pt x="137032" y="215128"/>
                    <a:pt x="141193" y="229992"/>
                    <a:pt x="151009" y="240897"/>
                  </a:cubicBezTo>
                  <a:lnTo>
                    <a:pt x="0" y="391773"/>
                  </a:lnTo>
                  <a:lnTo>
                    <a:pt x="13468" y="405251"/>
                  </a:lnTo>
                  <a:lnTo>
                    <a:pt x="38595" y="380143"/>
                  </a:lnTo>
                  <a:cubicBezTo>
                    <a:pt x="84351" y="422600"/>
                    <a:pt x="146149" y="443343"/>
                    <a:pt x="208255" y="437093"/>
                  </a:cubicBezTo>
                  <a:cubicBezTo>
                    <a:pt x="328663" y="425221"/>
                    <a:pt x="416648" y="317987"/>
                    <a:pt x="404776" y="197579"/>
                  </a:cubicBezTo>
                  <a:cubicBezTo>
                    <a:pt x="393714" y="85383"/>
                    <a:pt x="299306" y="-99"/>
                    <a:pt x="186566" y="0"/>
                  </a:cubicBezTo>
                  <a:close/>
                  <a:moveTo>
                    <a:pt x="186566" y="180975"/>
                  </a:moveTo>
                  <a:cubicBezTo>
                    <a:pt x="202348" y="180975"/>
                    <a:pt x="215141" y="193768"/>
                    <a:pt x="215141" y="209550"/>
                  </a:cubicBezTo>
                  <a:cubicBezTo>
                    <a:pt x="215141" y="225332"/>
                    <a:pt x="202348" y="238125"/>
                    <a:pt x="186566" y="238125"/>
                  </a:cubicBezTo>
                  <a:cubicBezTo>
                    <a:pt x="170784" y="238125"/>
                    <a:pt x="157991" y="225332"/>
                    <a:pt x="157991" y="209550"/>
                  </a:cubicBezTo>
                  <a:cubicBezTo>
                    <a:pt x="157991" y="193768"/>
                    <a:pt x="170784" y="180975"/>
                    <a:pt x="186566" y="18097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479B4685-C5A2-DBCE-4378-495214295F4A}"/>
                </a:ext>
              </a:extLst>
            </p:cNvPr>
            <p:cNvSpPr txBox="1"/>
            <p:nvPr/>
          </p:nvSpPr>
          <p:spPr>
            <a:xfrm>
              <a:off x="1087040" y="2441374"/>
              <a:ext cx="15735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RUNTIME</a:t>
              </a:r>
            </a:p>
          </p:txBody>
        </p:sp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B2A7BD1C-2FC4-13E7-4A05-C7733C01DB3D}"/>
                </a:ext>
              </a:extLst>
            </p:cNvPr>
            <p:cNvCxnSpPr>
              <a:cxnSpLocks/>
            </p:cNvCxnSpPr>
            <p:nvPr/>
          </p:nvCxnSpPr>
          <p:spPr>
            <a:xfrm>
              <a:off x="1058465" y="2826840"/>
              <a:ext cx="1602105" cy="0"/>
            </a:xfrm>
            <a:prstGeom prst="line">
              <a:avLst/>
            </a:prstGeom>
            <a:ln>
              <a:solidFill>
                <a:srgbClr val="00509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0626D1F0-705A-05E6-499E-F37C66340C16}"/>
                </a:ext>
              </a:extLst>
            </p:cNvPr>
            <p:cNvSpPr txBox="1"/>
            <p:nvPr/>
          </p:nvSpPr>
          <p:spPr>
            <a:xfrm>
              <a:off x="1087040" y="2771148"/>
              <a:ext cx="13258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h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 h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 h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 h</a:t>
              </a:r>
            </a:p>
          </p:txBody>
        </p:sp>
      </p:grp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871950F5-6268-3083-DE18-9776422F2AE1}"/>
              </a:ext>
            </a:extLst>
          </p:cNvPr>
          <p:cNvGrpSpPr/>
          <p:nvPr/>
        </p:nvGrpSpPr>
        <p:grpSpPr>
          <a:xfrm>
            <a:off x="6470159" y="1646037"/>
            <a:ext cx="3064669" cy="2448550"/>
            <a:chOff x="5352695" y="1642168"/>
            <a:chExt cx="3064669" cy="2448550"/>
          </a:xfrm>
        </p:grpSpPr>
        <p:pic>
          <p:nvPicPr>
            <p:cNvPr id="19" name="Grafikk 18" descr="Lyn kontur">
              <a:extLst>
                <a:ext uri="{FF2B5EF4-FFF2-40B4-BE49-F238E27FC236}">
                  <a16:creationId xmlns:a16="http://schemas.microsoft.com/office/drawing/2014/main" id="{A9B8DC47-6B54-4C3B-F208-C7AAC57870C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427829" y="1642168"/>
              <a:ext cx="914400" cy="914400"/>
            </a:xfrm>
            <a:prstGeom prst="rect">
              <a:avLst/>
            </a:prstGeom>
          </p:spPr>
        </p:pic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46873884-9265-FDAE-6BCF-6E3BE028B935}"/>
                </a:ext>
              </a:extLst>
            </p:cNvPr>
            <p:cNvSpPr txBox="1"/>
            <p:nvPr/>
          </p:nvSpPr>
          <p:spPr>
            <a:xfrm>
              <a:off x="5352695" y="2437505"/>
              <a:ext cx="30646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CURRENT DENSITY</a:t>
              </a:r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FEB04433-1973-01F5-4CAB-EB4F69175860}"/>
                </a:ext>
              </a:extLst>
            </p:cNvPr>
            <p:cNvCxnSpPr>
              <a:cxnSpLocks/>
            </p:cNvCxnSpPr>
            <p:nvPr/>
          </p:nvCxnSpPr>
          <p:spPr>
            <a:xfrm>
              <a:off x="5352695" y="2822972"/>
              <a:ext cx="2980849" cy="0"/>
            </a:xfrm>
            <a:prstGeom prst="line">
              <a:avLst/>
            </a:prstGeom>
            <a:ln>
              <a:solidFill>
                <a:srgbClr val="00509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CEB72EB7-962B-5ED3-355E-F804B37CDB34}"/>
                </a:ext>
              </a:extLst>
            </p:cNvPr>
            <p:cNvSpPr txBox="1"/>
            <p:nvPr/>
          </p:nvSpPr>
          <p:spPr>
            <a:xfrm>
              <a:off x="5908126" y="2767279"/>
              <a:ext cx="182236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 A cm</a:t>
              </a:r>
              <a:r>
                <a:rPr lang="nb-NO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nb-NO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1.5 A cm</a:t>
              </a:r>
              <a:r>
                <a:rPr lang="nb-NO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nb-NO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*2.0 A cm</a:t>
              </a:r>
              <a:r>
                <a:rPr lang="nb-NO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nb-NO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2.5 A cm</a:t>
              </a:r>
              <a:r>
                <a:rPr lang="nb-NO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nb-NO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Gruppe 47">
            <a:extLst>
              <a:ext uri="{FF2B5EF4-FFF2-40B4-BE49-F238E27FC236}">
                <a16:creationId xmlns:a16="http://schemas.microsoft.com/office/drawing/2014/main" id="{7F2BD40D-C8B9-B8F6-8755-B09BB5783ACB}"/>
              </a:ext>
            </a:extLst>
          </p:cNvPr>
          <p:cNvGrpSpPr/>
          <p:nvPr/>
        </p:nvGrpSpPr>
        <p:grpSpPr>
          <a:xfrm>
            <a:off x="9666393" y="1646037"/>
            <a:ext cx="2409825" cy="2135745"/>
            <a:chOff x="2817732" y="1651066"/>
            <a:chExt cx="2409825" cy="2135745"/>
          </a:xfrm>
        </p:grpSpPr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1DABBDFA-1CD6-01D9-C3E6-A7F71819C64A}"/>
                </a:ext>
              </a:extLst>
            </p:cNvPr>
            <p:cNvSpPr txBox="1"/>
            <p:nvPr/>
          </p:nvSpPr>
          <p:spPr>
            <a:xfrm>
              <a:off x="2817732" y="2441373"/>
              <a:ext cx="24098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TEMPERATURE</a:t>
              </a:r>
            </a:p>
          </p:txBody>
        </p: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3FD8CB90-4932-2C36-14E2-5495F221DA81}"/>
                </a:ext>
              </a:extLst>
            </p:cNvPr>
            <p:cNvCxnSpPr>
              <a:cxnSpLocks/>
            </p:cNvCxnSpPr>
            <p:nvPr/>
          </p:nvCxnSpPr>
          <p:spPr>
            <a:xfrm>
              <a:off x="2817732" y="2826840"/>
              <a:ext cx="2355533" cy="0"/>
            </a:xfrm>
            <a:prstGeom prst="line">
              <a:avLst/>
            </a:prstGeom>
            <a:ln>
              <a:solidFill>
                <a:srgbClr val="00509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C7B2E73B-35F1-D7BD-FBD2-A72EA641E150}"/>
                </a:ext>
              </a:extLst>
            </p:cNvPr>
            <p:cNvSpPr txBox="1"/>
            <p:nvPr/>
          </p:nvSpPr>
          <p:spPr>
            <a:xfrm>
              <a:off x="3265883" y="2771148"/>
              <a:ext cx="13258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1300</a:t>
              </a:r>
              <a:r>
                <a:rPr lang="nb-NO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1350</a:t>
              </a:r>
              <a:r>
                <a:rPr lang="nb-NO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1400</a:t>
              </a:r>
              <a:r>
                <a:rPr lang="nb-NO" sz="20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pic>
          <p:nvPicPr>
            <p:cNvPr id="31" name="Grafikk 30" descr="Termometer kontur">
              <a:extLst>
                <a:ext uri="{FF2B5EF4-FFF2-40B4-BE49-F238E27FC236}">
                  <a16:creationId xmlns:a16="http://schemas.microsoft.com/office/drawing/2014/main" id="{351A0C5C-A5F3-8C8E-77A9-5ECBE2FAFA9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49433" y="1651066"/>
              <a:ext cx="914400" cy="914400"/>
            </a:xfrm>
            <a:prstGeom prst="rect">
              <a:avLst/>
            </a:prstGeom>
          </p:spPr>
        </p:pic>
      </p:grp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C3B8500-EBE3-61F5-29FE-5AC6C9AF3A14}"/>
              </a:ext>
            </a:extLst>
          </p:cNvPr>
          <p:cNvSpPr txBox="1"/>
          <p:nvPr/>
        </p:nvSpPr>
        <p:spPr>
          <a:xfrm>
            <a:off x="2331005" y="5524578"/>
            <a:ext cx="351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CO-REDUCTION Fe Mn</a:t>
            </a:r>
          </a:p>
        </p:txBody>
      </p:sp>
      <p:cxnSp>
        <p:nvCxnSpPr>
          <p:cNvPr id="33" name="Rett linje 32">
            <a:extLst>
              <a:ext uri="{FF2B5EF4-FFF2-40B4-BE49-F238E27FC236}">
                <a16:creationId xmlns:a16="http://schemas.microsoft.com/office/drawing/2014/main" id="{7446B0FD-3062-28DB-0442-5496C617381E}"/>
              </a:ext>
            </a:extLst>
          </p:cNvPr>
          <p:cNvCxnSpPr>
            <a:cxnSpLocks/>
          </p:cNvCxnSpPr>
          <p:nvPr/>
        </p:nvCxnSpPr>
        <p:spPr>
          <a:xfrm>
            <a:off x="2331005" y="5917354"/>
            <a:ext cx="3439709" cy="0"/>
          </a:xfrm>
          <a:prstGeom prst="line">
            <a:avLst/>
          </a:prstGeom>
          <a:ln>
            <a:solidFill>
              <a:srgbClr val="0050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A2292CE2-8A48-5027-09C3-899960C17469}"/>
              </a:ext>
            </a:extLst>
          </p:cNvPr>
          <p:cNvSpPr txBox="1"/>
          <p:nvPr/>
        </p:nvSpPr>
        <p:spPr>
          <a:xfrm>
            <a:off x="2859874" y="5861660"/>
            <a:ext cx="2139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mole% </a:t>
            </a:r>
            <a:r>
              <a:rPr lang="nb-NO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FeO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550EF168-CA03-95F2-4DA2-6D574D69F265}"/>
              </a:ext>
            </a:extLst>
          </p:cNvPr>
          <p:cNvSpPr txBox="1"/>
          <p:nvPr/>
        </p:nvSpPr>
        <p:spPr>
          <a:xfrm>
            <a:off x="6634563" y="5524578"/>
            <a:ext cx="477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SYNTHETIC-AIR ATMOSPHERE</a:t>
            </a:r>
          </a:p>
        </p:txBody>
      </p:sp>
      <p:cxnSp>
        <p:nvCxnSpPr>
          <p:cNvPr id="36" name="Rett linje 35">
            <a:extLst>
              <a:ext uri="{FF2B5EF4-FFF2-40B4-BE49-F238E27FC236}">
                <a16:creationId xmlns:a16="http://schemas.microsoft.com/office/drawing/2014/main" id="{6F4D072B-FE47-5B07-2CC4-36C84EB43D01}"/>
              </a:ext>
            </a:extLst>
          </p:cNvPr>
          <p:cNvCxnSpPr>
            <a:cxnSpLocks/>
          </p:cNvCxnSpPr>
          <p:nvPr/>
        </p:nvCxnSpPr>
        <p:spPr>
          <a:xfrm>
            <a:off x="6634563" y="5917354"/>
            <a:ext cx="4590691" cy="0"/>
          </a:xfrm>
          <a:prstGeom prst="line">
            <a:avLst/>
          </a:prstGeom>
          <a:ln>
            <a:solidFill>
              <a:srgbClr val="0050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51EE54D3-8654-84B2-F05A-98A9B1841B4F}"/>
              </a:ext>
            </a:extLst>
          </p:cNvPr>
          <p:cNvSpPr txBox="1"/>
          <p:nvPr/>
        </p:nvSpPr>
        <p:spPr>
          <a:xfrm>
            <a:off x="7647071" y="5861660"/>
            <a:ext cx="2139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ml min</a:t>
            </a:r>
            <a:r>
              <a:rPr lang="nb-NO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" name="Gruppe 45">
            <a:extLst>
              <a:ext uri="{FF2B5EF4-FFF2-40B4-BE49-F238E27FC236}">
                <a16:creationId xmlns:a16="http://schemas.microsoft.com/office/drawing/2014/main" id="{0BCE35BE-B64A-CB25-FB03-BD15AFCD5832}"/>
              </a:ext>
            </a:extLst>
          </p:cNvPr>
          <p:cNvGrpSpPr/>
          <p:nvPr/>
        </p:nvGrpSpPr>
        <p:grpSpPr>
          <a:xfrm>
            <a:off x="2824588" y="1667469"/>
            <a:ext cx="3514005" cy="2427118"/>
            <a:chOff x="8668471" y="1663599"/>
            <a:chExt cx="3514005" cy="2427118"/>
          </a:xfrm>
        </p:grpSpPr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69C61BBD-0B9E-BEB7-16D2-0368C72BA77F}"/>
                </a:ext>
              </a:extLst>
            </p:cNvPr>
            <p:cNvSpPr txBox="1"/>
            <p:nvPr/>
          </p:nvSpPr>
          <p:spPr>
            <a:xfrm>
              <a:off x="8668471" y="2430196"/>
              <a:ext cx="3514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MnO CONCENTRATION</a:t>
              </a:r>
            </a:p>
          </p:txBody>
        </p: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2B4601EA-59F4-A6F9-CA45-B9D034448914}"/>
                </a:ext>
              </a:extLst>
            </p:cNvPr>
            <p:cNvCxnSpPr>
              <a:cxnSpLocks/>
            </p:cNvCxnSpPr>
            <p:nvPr/>
          </p:nvCxnSpPr>
          <p:spPr>
            <a:xfrm>
              <a:off x="8668471" y="2822972"/>
              <a:ext cx="3439709" cy="0"/>
            </a:xfrm>
            <a:prstGeom prst="line">
              <a:avLst/>
            </a:prstGeom>
            <a:ln>
              <a:solidFill>
                <a:srgbClr val="00509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C3FCDE71-D116-6B70-726B-4304D273D806}"/>
                </a:ext>
              </a:extLst>
            </p:cNvPr>
            <p:cNvSpPr txBox="1"/>
            <p:nvPr/>
          </p:nvSpPr>
          <p:spPr>
            <a:xfrm>
              <a:off x="9514289" y="2767278"/>
              <a:ext cx="182236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 mole%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 mole%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 mole%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 mole%</a:t>
              </a:r>
            </a:p>
          </p:txBody>
        </p:sp>
        <p:pic>
          <p:nvPicPr>
            <p:cNvPr id="41" name="Grafikk 40" descr="Harvey balls 25% kontur">
              <a:extLst>
                <a:ext uri="{FF2B5EF4-FFF2-40B4-BE49-F238E27FC236}">
                  <a16:creationId xmlns:a16="http://schemas.microsoft.com/office/drawing/2014/main" id="{F206A95C-CAAA-B6DB-B50D-B29BB347A26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35540" y="1663599"/>
              <a:ext cx="914400" cy="914400"/>
            </a:xfrm>
            <a:prstGeom prst="rect">
              <a:avLst/>
            </a:prstGeom>
          </p:spPr>
        </p:pic>
      </p:grpSp>
      <p:pic>
        <p:nvPicPr>
          <p:cNvPr id="43" name="Grafikk 42" descr="Arbeid kontur">
            <a:extLst>
              <a:ext uri="{FF2B5EF4-FFF2-40B4-BE49-F238E27FC236}">
                <a16:creationId xmlns:a16="http://schemas.microsoft.com/office/drawing/2014/main" id="{C06B2591-5083-3C92-0C54-325D584A28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93659" y="4759602"/>
            <a:ext cx="914400" cy="914400"/>
          </a:xfrm>
          <a:prstGeom prst="rect">
            <a:avLst/>
          </a:prstGeom>
        </p:spPr>
      </p:pic>
      <p:pic>
        <p:nvPicPr>
          <p:cNvPr id="45" name="Grafikk 44" descr="Vindfullt kontur">
            <a:extLst>
              <a:ext uri="{FF2B5EF4-FFF2-40B4-BE49-F238E27FC236}">
                <a16:creationId xmlns:a16="http://schemas.microsoft.com/office/drawing/2014/main" id="{6E5DD805-BC12-79CD-BA9B-F24A76D856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17364" y="484101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16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0ABD0-1C5A-B3D0-463D-018873500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8525C8-CF97-97CA-F891-9415A4E52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643" y="205184"/>
            <a:ext cx="10515600" cy="6447632"/>
          </a:xfrm>
        </p:spPr>
        <p:txBody>
          <a:bodyPr>
            <a:normAutofit/>
          </a:bodyPr>
          <a:lstStyle/>
          <a:p>
            <a:pPr algn="ctr"/>
            <a:r>
              <a:rPr lang="en-GB" sz="7200" noProof="0" dirty="0"/>
              <a:t>Results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4101442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9BB4E18E-CC32-BE0B-2DA4-F1AA180E8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76" y="108468"/>
            <a:ext cx="2550967" cy="217753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D87CDF8-B029-0CC8-1E0E-B76B06615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0" t="26949" r="31600" b="37527"/>
          <a:stretch>
            <a:fillRect/>
          </a:stretch>
        </p:blipFill>
        <p:spPr>
          <a:xfrm rot="5400000">
            <a:off x="4234921" y="-130525"/>
            <a:ext cx="2177533" cy="265552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E2CE13D-3B0D-9F48-9F10-F225873673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35614" r="35866" b="31223"/>
          <a:stretch>
            <a:fillRect/>
          </a:stretch>
        </p:blipFill>
        <p:spPr>
          <a:xfrm rot="5400000">
            <a:off x="6820516" y="76278"/>
            <a:ext cx="2172423" cy="223680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0F5C743B-D8FB-DBE4-4EFD-7712F2F97C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1096" r="27600" b="37082"/>
          <a:stretch>
            <a:fillRect/>
          </a:stretch>
        </p:blipFill>
        <p:spPr>
          <a:xfrm rot="5400000">
            <a:off x="9233098" y="37376"/>
            <a:ext cx="2171530" cy="2313713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BBF7A207-73D2-45BC-00C5-262E3E9667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0" t="24053" r="33333" b="32459"/>
          <a:stretch>
            <a:fillRect/>
          </a:stretch>
        </p:blipFill>
        <p:spPr>
          <a:xfrm rot="5400000">
            <a:off x="1488243" y="2247081"/>
            <a:ext cx="2199015" cy="2816351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E1B3951F-EA0B-0BA9-CEDB-53401C78F1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3" t="43290" r="60934" b="40075"/>
          <a:stretch>
            <a:fillRect/>
          </a:stretch>
        </p:blipFill>
        <p:spPr>
          <a:xfrm rot="5400000">
            <a:off x="4471171" y="2389216"/>
            <a:ext cx="2199016" cy="2532083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AE9F628C-FFA3-F093-176A-6F83A359A9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4" t="27886" r="37866" b="34390"/>
          <a:stretch>
            <a:fillRect/>
          </a:stretch>
        </p:blipFill>
        <p:spPr>
          <a:xfrm rot="5400000">
            <a:off x="7069292" y="2488787"/>
            <a:ext cx="2179788" cy="2313714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2113348F-EB88-8D0D-E2F7-8F58B3FB65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6" t="46242" r="59200" b="37290"/>
          <a:stretch>
            <a:fillRect/>
          </a:stretch>
        </p:blipFill>
        <p:spPr>
          <a:xfrm rot="5400000">
            <a:off x="9731574" y="2305825"/>
            <a:ext cx="2199014" cy="2698862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3C74E38A-1450-7CFB-C1FA-462C1FB849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615" y="4831079"/>
            <a:ext cx="2368087" cy="2368087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D0323E72-253E-F44D-201A-E34590638B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3" t="18118" r="33259" b="47529"/>
          <a:stretch>
            <a:fillRect/>
          </a:stretch>
        </p:blipFill>
        <p:spPr>
          <a:xfrm rot="5400000">
            <a:off x="4928923" y="4718901"/>
            <a:ext cx="2228377" cy="2452736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69084E74-FEFB-189C-9CDA-FD56851476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5407" r="22800" b="35837"/>
          <a:stretch>
            <a:fillRect/>
          </a:stretch>
        </p:blipFill>
        <p:spPr>
          <a:xfrm rot="5400000">
            <a:off x="8109691" y="4749820"/>
            <a:ext cx="2368087" cy="253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916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8EA36-FBCC-D76E-C46F-DFD9A3A0A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B4A129-67E3-D822-0569-067FF1AB3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Results and Discussion – Current Density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E24C9AC5-E06C-6E08-82CC-9B9DC7C8F9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0357819"/>
              </p:ext>
            </p:extLst>
          </p:nvPr>
        </p:nvGraphicFramePr>
        <p:xfrm>
          <a:off x="1295399" y="1486894"/>
          <a:ext cx="2855182" cy="4083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9220">
                  <a:extLst>
                    <a:ext uri="{9D8B030D-6E8A-4147-A177-3AD203B41FA5}">
                      <a16:colId xmlns:a16="http://schemas.microsoft.com/office/drawing/2014/main" val="968774722"/>
                    </a:ext>
                  </a:extLst>
                </a:gridCol>
                <a:gridCol w="985962">
                  <a:extLst>
                    <a:ext uri="{9D8B030D-6E8A-4147-A177-3AD203B41FA5}">
                      <a16:colId xmlns:a16="http://schemas.microsoft.com/office/drawing/2014/main" val="1344742469"/>
                    </a:ext>
                  </a:extLst>
                </a:gridCol>
              </a:tblGrid>
              <a:tr h="371220">
                <a:tc gridSpan="2"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Constant variables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5209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1300</a:t>
                      </a:r>
                      <a:r>
                        <a:rPr lang="en-GB" baseline="30000" noProof="0" dirty="0"/>
                        <a:t>o</a:t>
                      </a:r>
                      <a:r>
                        <a:rPr lang="en-GB" baseline="0" noProof="0" dirty="0"/>
                        <a:t>C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97818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Runtime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7782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</a:t>
                      </a:r>
                      <a:r>
                        <a:rPr lang="en-GB" noProof="0" dirty="0" err="1"/>
                        <a:t>MnO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343070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[SiO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272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[CaO]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58225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[MgO]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3707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[Al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baseline="0" noProof="0" dirty="0"/>
                        <a:t>O</a:t>
                      </a:r>
                      <a:r>
                        <a:rPr lang="en-GB" baseline="-25000" noProof="0" dirty="0"/>
                        <a:t>3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98334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Total Basicity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174618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Optical Basicity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035129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Viscosity [Pa 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0.540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478186"/>
                  </a:ext>
                </a:extLst>
              </a:tr>
            </a:tbl>
          </a:graphicData>
        </a:graphic>
      </p:graphicFrame>
      <p:pic>
        <p:nvPicPr>
          <p:cNvPr id="6" name="Bilde 5">
            <a:extLst>
              <a:ext uri="{FF2B5EF4-FFF2-40B4-BE49-F238E27FC236}">
                <a16:creationId xmlns:a16="http://schemas.microsoft.com/office/drawing/2014/main" id="{FFD11356-50DB-A2AF-1E12-84411490E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523" y="1486894"/>
            <a:ext cx="7432229" cy="530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92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A4C6D-2721-1CEC-F9FA-D0D08702C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F287E0-DEA8-353C-6449-884A25A09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Results and Discussion – </a:t>
            </a:r>
            <a:r>
              <a:rPr lang="en-GB" sz="3600" noProof="0" dirty="0" err="1"/>
              <a:t>MnO</a:t>
            </a:r>
            <a:r>
              <a:rPr lang="en-GB" sz="3600" noProof="0" dirty="0"/>
              <a:t> Concentration</a:t>
            </a:r>
            <a:endParaRPr lang="en-GB" noProof="0" dirty="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EEE1E199-96A9-5FD4-2081-4810E608F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741" y="1486894"/>
            <a:ext cx="5558615" cy="3967701"/>
          </a:xfrm>
          <a:prstGeom prst="rect">
            <a:avLst/>
          </a:prstGeom>
        </p:spPr>
      </p:pic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9C2D9F8-E36D-A606-47BD-573427A0DE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2754121"/>
              </p:ext>
            </p:extLst>
          </p:nvPr>
        </p:nvGraphicFramePr>
        <p:xfrm>
          <a:off x="2230010" y="1735931"/>
          <a:ext cx="2886986" cy="2598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631">
                  <a:extLst>
                    <a:ext uri="{9D8B030D-6E8A-4147-A177-3AD203B41FA5}">
                      <a16:colId xmlns:a16="http://schemas.microsoft.com/office/drawing/2014/main" val="968774722"/>
                    </a:ext>
                  </a:extLst>
                </a:gridCol>
                <a:gridCol w="1248355">
                  <a:extLst>
                    <a:ext uri="{9D8B030D-6E8A-4147-A177-3AD203B41FA5}">
                      <a16:colId xmlns:a16="http://schemas.microsoft.com/office/drawing/2014/main" val="1344742469"/>
                    </a:ext>
                  </a:extLst>
                </a:gridCol>
              </a:tblGrid>
              <a:tr h="371220">
                <a:tc gridSpan="2"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Constant variables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5209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1300</a:t>
                      </a:r>
                      <a:r>
                        <a:rPr lang="en-GB" baseline="30000" noProof="0" dirty="0"/>
                        <a:t>o</a:t>
                      </a:r>
                      <a:r>
                        <a:rPr lang="en-GB" baseline="0" noProof="0" dirty="0"/>
                        <a:t>C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97818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Runtime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7782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 err="1"/>
                        <a:t>i</a:t>
                      </a:r>
                      <a:r>
                        <a:rPr lang="en-GB" baseline="-25000" noProof="0" dirty="0" err="1"/>
                        <a:t>cathodic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 A cm</a:t>
                      </a:r>
                      <a:r>
                        <a:rPr lang="en-GB" baseline="30000" noProof="0" dirty="0"/>
                        <a:t>-2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378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[SiO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272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[MgO]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3707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[Al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baseline="0" noProof="0" dirty="0"/>
                        <a:t>O</a:t>
                      </a:r>
                      <a:r>
                        <a:rPr lang="en-GB" baseline="-25000" noProof="0" dirty="0"/>
                        <a:t>3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98334"/>
                  </a:ext>
                </a:extLst>
              </a:tr>
            </a:tbl>
          </a:graphicData>
        </a:graphic>
      </p:graphicFrame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258BFD72-D5DE-552C-46EF-7763CAD67E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321230"/>
              </p:ext>
            </p:extLst>
          </p:nvPr>
        </p:nvGraphicFramePr>
        <p:xfrm>
          <a:off x="1041621" y="5295278"/>
          <a:ext cx="5263764" cy="14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232">
                  <a:extLst>
                    <a:ext uri="{9D8B030D-6E8A-4147-A177-3AD203B41FA5}">
                      <a16:colId xmlns:a16="http://schemas.microsoft.com/office/drawing/2014/main" val="134261819"/>
                    </a:ext>
                  </a:extLst>
                </a:gridCol>
                <a:gridCol w="869883">
                  <a:extLst>
                    <a:ext uri="{9D8B030D-6E8A-4147-A177-3AD203B41FA5}">
                      <a16:colId xmlns:a16="http://schemas.microsoft.com/office/drawing/2014/main" val="1262321987"/>
                    </a:ext>
                  </a:extLst>
                </a:gridCol>
                <a:gridCol w="869883">
                  <a:extLst>
                    <a:ext uri="{9D8B030D-6E8A-4147-A177-3AD203B41FA5}">
                      <a16:colId xmlns:a16="http://schemas.microsoft.com/office/drawing/2014/main" val="313811714"/>
                    </a:ext>
                  </a:extLst>
                </a:gridCol>
                <a:gridCol w="869883">
                  <a:extLst>
                    <a:ext uri="{9D8B030D-6E8A-4147-A177-3AD203B41FA5}">
                      <a16:colId xmlns:a16="http://schemas.microsoft.com/office/drawing/2014/main" val="2796481238"/>
                    </a:ext>
                  </a:extLst>
                </a:gridCol>
                <a:gridCol w="869883">
                  <a:extLst>
                    <a:ext uri="{9D8B030D-6E8A-4147-A177-3AD203B41FA5}">
                      <a16:colId xmlns:a16="http://schemas.microsoft.com/office/drawing/2014/main" val="2318571398"/>
                    </a:ext>
                  </a:extLst>
                </a:gridCol>
              </a:tblGrid>
              <a:tr h="371220">
                <a:tc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155554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Optical Basicity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88528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Total Basicity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35065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Viscosity [Pa 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307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733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2E182-3C26-6986-DC9A-AE8973A6E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92542B-A2FC-BE65-F846-741948C69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Results and Discussion – </a:t>
            </a:r>
            <a:r>
              <a:rPr lang="en-GB" sz="3600" noProof="0" dirty="0" err="1"/>
              <a:t>MnO</a:t>
            </a:r>
            <a:r>
              <a:rPr lang="en-GB" sz="3600" noProof="0" dirty="0"/>
              <a:t> Concentration</a:t>
            </a:r>
            <a:endParaRPr lang="en-GB" noProof="0" dirty="0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0C3F75B4-17FA-D059-911B-54EAA45FC8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194908"/>
              </p:ext>
            </p:extLst>
          </p:nvPr>
        </p:nvGraphicFramePr>
        <p:xfrm>
          <a:off x="2078935" y="1486894"/>
          <a:ext cx="2886986" cy="2598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493">
                  <a:extLst>
                    <a:ext uri="{9D8B030D-6E8A-4147-A177-3AD203B41FA5}">
                      <a16:colId xmlns:a16="http://schemas.microsoft.com/office/drawing/2014/main" val="968774722"/>
                    </a:ext>
                  </a:extLst>
                </a:gridCol>
                <a:gridCol w="1443493">
                  <a:extLst>
                    <a:ext uri="{9D8B030D-6E8A-4147-A177-3AD203B41FA5}">
                      <a16:colId xmlns:a16="http://schemas.microsoft.com/office/drawing/2014/main" val="1344742469"/>
                    </a:ext>
                  </a:extLst>
                </a:gridCol>
              </a:tblGrid>
              <a:tr h="371220">
                <a:tc gridSpan="2"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Constant variables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5209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1300</a:t>
                      </a:r>
                      <a:r>
                        <a:rPr lang="en-GB" baseline="30000" noProof="0" dirty="0"/>
                        <a:t>o</a:t>
                      </a:r>
                      <a:r>
                        <a:rPr lang="en-GB" baseline="0" noProof="0" dirty="0"/>
                        <a:t>C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97818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Runtime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7782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 err="1"/>
                        <a:t>i</a:t>
                      </a:r>
                      <a:r>
                        <a:rPr lang="en-GB" baseline="-25000" noProof="0" dirty="0" err="1"/>
                        <a:t>cathodic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 A cm</a:t>
                      </a:r>
                      <a:r>
                        <a:rPr lang="en-GB" baseline="30000" noProof="0" dirty="0"/>
                        <a:t>-2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378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[SiO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272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[MgO]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3707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[Al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baseline="0" noProof="0" dirty="0"/>
                        <a:t>O</a:t>
                      </a:r>
                      <a:r>
                        <a:rPr lang="en-GB" baseline="-25000" noProof="0" dirty="0"/>
                        <a:t>3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98334"/>
                  </a:ext>
                </a:extLst>
              </a:tr>
            </a:tbl>
          </a:graphicData>
        </a:graphic>
      </p:graphicFrame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969A96A3-2F6A-8F0F-E32C-85EBF49681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235" y="1486894"/>
            <a:ext cx="5807764" cy="4145471"/>
          </a:xfrm>
          <a:prstGeom prst="rect">
            <a:avLst/>
          </a:prstGeo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E445AEAC-9119-37CC-D6B3-7A168AE95B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50842"/>
              </p:ext>
            </p:extLst>
          </p:nvPr>
        </p:nvGraphicFramePr>
        <p:xfrm>
          <a:off x="1041621" y="5295278"/>
          <a:ext cx="5263764" cy="14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232">
                  <a:extLst>
                    <a:ext uri="{9D8B030D-6E8A-4147-A177-3AD203B41FA5}">
                      <a16:colId xmlns:a16="http://schemas.microsoft.com/office/drawing/2014/main" val="134261819"/>
                    </a:ext>
                  </a:extLst>
                </a:gridCol>
                <a:gridCol w="869883">
                  <a:extLst>
                    <a:ext uri="{9D8B030D-6E8A-4147-A177-3AD203B41FA5}">
                      <a16:colId xmlns:a16="http://schemas.microsoft.com/office/drawing/2014/main" val="1262321987"/>
                    </a:ext>
                  </a:extLst>
                </a:gridCol>
                <a:gridCol w="869883">
                  <a:extLst>
                    <a:ext uri="{9D8B030D-6E8A-4147-A177-3AD203B41FA5}">
                      <a16:colId xmlns:a16="http://schemas.microsoft.com/office/drawing/2014/main" val="313811714"/>
                    </a:ext>
                  </a:extLst>
                </a:gridCol>
                <a:gridCol w="869883">
                  <a:extLst>
                    <a:ext uri="{9D8B030D-6E8A-4147-A177-3AD203B41FA5}">
                      <a16:colId xmlns:a16="http://schemas.microsoft.com/office/drawing/2014/main" val="2796481238"/>
                    </a:ext>
                  </a:extLst>
                </a:gridCol>
                <a:gridCol w="869883">
                  <a:extLst>
                    <a:ext uri="{9D8B030D-6E8A-4147-A177-3AD203B41FA5}">
                      <a16:colId xmlns:a16="http://schemas.microsoft.com/office/drawing/2014/main" val="2318571398"/>
                    </a:ext>
                  </a:extLst>
                </a:gridCol>
              </a:tblGrid>
              <a:tr h="371220">
                <a:tc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155554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Optical Basicity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88528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Total Basicity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35065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Viscosity [Pa 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307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2443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ABB57-4930-AF0D-FF16-E2566C35E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8261F0-7E2E-3C6A-1141-C32757DA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Results and Discussion – </a:t>
            </a:r>
            <a:r>
              <a:rPr lang="en-GB" sz="3600" noProof="0" dirty="0" err="1"/>
              <a:t>MnO</a:t>
            </a:r>
            <a:r>
              <a:rPr lang="en-GB" sz="3600" noProof="0" dirty="0"/>
              <a:t> Concentration</a:t>
            </a:r>
            <a:endParaRPr lang="en-GB" noProof="0" dirty="0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5DFA7847-25E9-6AF7-EAB8-86BC0260E3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734690"/>
              </p:ext>
            </p:extLst>
          </p:nvPr>
        </p:nvGraphicFramePr>
        <p:xfrm>
          <a:off x="2177166" y="1486894"/>
          <a:ext cx="2886986" cy="2598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493">
                  <a:extLst>
                    <a:ext uri="{9D8B030D-6E8A-4147-A177-3AD203B41FA5}">
                      <a16:colId xmlns:a16="http://schemas.microsoft.com/office/drawing/2014/main" val="968774722"/>
                    </a:ext>
                  </a:extLst>
                </a:gridCol>
                <a:gridCol w="1443493">
                  <a:extLst>
                    <a:ext uri="{9D8B030D-6E8A-4147-A177-3AD203B41FA5}">
                      <a16:colId xmlns:a16="http://schemas.microsoft.com/office/drawing/2014/main" val="1344742469"/>
                    </a:ext>
                  </a:extLst>
                </a:gridCol>
              </a:tblGrid>
              <a:tr h="371220">
                <a:tc gridSpan="2"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Constant variables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5209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1300</a:t>
                      </a:r>
                      <a:r>
                        <a:rPr lang="en-GB" baseline="30000" noProof="0" dirty="0"/>
                        <a:t>o</a:t>
                      </a:r>
                      <a:r>
                        <a:rPr lang="en-GB" baseline="0" noProof="0" dirty="0"/>
                        <a:t>C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97818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Runtime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7782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 err="1"/>
                        <a:t>i</a:t>
                      </a:r>
                      <a:r>
                        <a:rPr lang="en-GB" baseline="-25000" noProof="0" dirty="0" err="1"/>
                        <a:t>cathodic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 A cm</a:t>
                      </a:r>
                      <a:r>
                        <a:rPr lang="en-GB" baseline="30000" noProof="0" dirty="0"/>
                        <a:t>-2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378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[SiO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272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[MgO]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3707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[Al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baseline="0" noProof="0" dirty="0"/>
                        <a:t>O</a:t>
                      </a:r>
                      <a:r>
                        <a:rPr lang="en-GB" baseline="-25000" noProof="0" dirty="0"/>
                        <a:t>3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98334"/>
                  </a:ext>
                </a:extLst>
              </a:tr>
            </a:tbl>
          </a:graphicData>
        </a:graphic>
      </p:graphicFrame>
      <p:pic>
        <p:nvPicPr>
          <p:cNvPr id="7" name="Bilde 6">
            <a:extLst>
              <a:ext uri="{FF2B5EF4-FFF2-40B4-BE49-F238E27FC236}">
                <a16:creationId xmlns:a16="http://schemas.microsoft.com/office/drawing/2014/main" id="{C68ED007-6834-6AB1-9B98-F8EA4255D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918" y="1486894"/>
            <a:ext cx="5865082" cy="4190337"/>
          </a:xfrm>
          <a:prstGeom prst="rect">
            <a:avLst/>
          </a:prstGeom>
        </p:spPr>
      </p:pic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D194A437-21FA-77B6-94EF-09B3DB1AD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50842"/>
              </p:ext>
            </p:extLst>
          </p:nvPr>
        </p:nvGraphicFramePr>
        <p:xfrm>
          <a:off x="1041621" y="5295278"/>
          <a:ext cx="5263764" cy="14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4232">
                  <a:extLst>
                    <a:ext uri="{9D8B030D-6E8A-4147-A177-3AD203B41FA5}">
                      <a16:colId xmlns:a16="http://schemas.microsoft.com/office/drawing/2014/main" val="134261819"/>
                    </a:ext>
                  </a:extLst>
                </a:gridCol>
                <a:gridCol w="869883">
                  <a:extLst>
                    <a:ext uri="{9D8B030D-6E8A-4147-A177-3AD203B41FA5}">
                      <a16:colId xmlns:a16="http://schemas.microsoft.com/office/drawing/2014/main" val="1262321987"/>
                    </a:ext>
                  </a:extLst>
                </a:gridCol>
                <a:gridCol w="869883">
                  <a:extLst>
                    <a:ext uri="{9D8B030D-6E8A-4147-A177-3AD203B41FA5}">
                      <a16:colId xmlns:a16="http://schemas.microsoft.com/office/drawing/2014/main" val="313811714"/>
                    </a:ext>
                  </a:extLst>
                </a:gridCol>
                <a:gridCol w="869883">
                  <a:extLst>
                    <a:ext uri="{9D8B030D-6E8A-4147-A177-3AD203B41FA5}">
                      <a16:colId xmlns:a16="http://schemas.microsoft.com/office/drawing/2014/main" val="2796481238"/>
                    </a:ext>
                  </a:extLst>
                </a:gridCol>
                <a:gridCol w="869883">
                  <a:extLst>
                    <a:ext uri="{9D8B030D-6E8A-4147-A177-3AD203B41FA5}">
                      <a16:colId xmlns:a16="http://schemas.microsoft.com/office/drawing/2014/main" val="2318571398"/>
                    </a:ext>
                  </a:extLst>
                </a:gridCol>
              </a:tblGrid>
              <a:tr h="371220">
                <a:tc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155554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Optical Basicity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88528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Total Basicity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35065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Viscosity [Pa 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307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953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A1BF8-79DB-ACAA-B530-1DF45ACE2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3EDB67-EC90-5DB7-4386-6310D9554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Results and Discussion – Runtime 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D0962111-FA5F-E549-70A3-6469D3321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030" y="1486894"/>
            <a:ext cx="7168895" cy="5120640"/>
          </a:xfrm>
          <a:prstGeom prst="rect">
            <a:avLst/>
          </a:prstGeom>
        </p:spPr>
      </p:pic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CA5B8D32-1619-29B5-A5F8-A448E046A7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2949027"/>
              </p:ext>
            </p:extLst>
          </p:nvPr>
        </p:nvGraphicFramePr>
        <p:xfrm>
          <a:off x="1295400" y="1486894"/>
          <a:ext cx="2886986" cy="296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493">
                  <a:extLst>
                    <a:ext uri="{9D8B030D-6E8A-4147-A177-3AD203B41FA5}">
                      <a16:colId xmlns:a16="http://schemas.microsoft.com/office/drawing/2014/main" val="968774722"/>
                    </a:ext>
                  </a:extLst>
                </a:gridCol>
                <a:gridCol w="1443493">
                  <a:extLst>
                    <a:ext uri="{9D8B030D-6E8A-4147-A177-3AD203B41FA5}">
                      <a16:colId xmlns:a16="http://schemas.microsoft.com/office/drawing/2014/main" val="1344742469"/>
                    </a:ext>
                  </a:extLst>
                </a:gridCol>
              </a:tblGrid>
              <a:tr h="371220">
                <a:tc gridSpan="2">
                  <a:txBody>
                    <a:bodyPr/>
                    <a:lstStyle/>
                    <a:p>
                      <a:pPr algn="ctr"/>
                      <a:r>
                        <a:rPr lang="en-GB" noProof="0" dirty="0"/>
                        <a:t>Constant variables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5209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1300</a:t>
                      </a:r>
                      <a:r>
                        <a:rPr lang="en-GB" baseline="30000" noProof="0" dirty="0"/>
                        <a:t>o</a:t>
                      </a:r>
                      <a:r>
                        <a:rPr lang="en-GB" baseline="0" noProof="0" dirty="0"/>
                        <a:t>C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97818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 err="1"/>
                        <a:t>i</a:t>
                      </a:r>
                      <a:r>
                        <a:rPr lang="en-GB" baseline="-25000" noProof="0" dirty="0" err="1"/>
                        <a:t>cathodic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 A cm</a:t>
                      </a:r>
                      <a:r>
                        <a:rPr lang="en-GB" baseline="30000" noProof="0" dirty="0"/>
                        <a:t>-2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7782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</a:t>
                      </a:r>
                      <a:r>
                        <a:rPr lang="en-GB" noProof="0" dirty="0" err="1"/>
                        <a:t>MnO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343070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[SiO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272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[CaO]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58225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[MgO]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3707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[Al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baseline="0" noProof="0" dirty="0"/>
                        <a:t>O</a:t>
                      </a:r>
                      <a:r>
                        <a:rPr lang="en-GB" baseline="-25000" noProof="0" dirty="0"/>
                        <a:t>3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98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511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4C233-5E5A-F725-F3FF-6F82D8C7A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D7FB79-C202-6B4F-7055-5871FE732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Results and Discussion – Temperature 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4B43926-4318-0047-9513-4F94FC6BCC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5106644"/>
              </p:ext>
            </p:extLst>
          </p:nvPr>
        </p:nvGraphicFramePr>
        <p:xfrm>
          <a:off x="1295400" y="1574800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51617829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59322957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50084404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217775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1300</a:t>
                      </a:r>
                      <a:r>
                        <a:rPr lang="nb-NO" b="1" baseline="30000" dirty="0"/>
                        <a:t>o</a:t>
                      </a:r>
                      <a:r>
                        <a:rPr lang="nb-NO" b="1" baseline="0" dirty="0"/>
                        <a:t>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1350</a:t>
                      </a:r>
                      <a:r>
                        <a:rPr lang="nb-NO" b="1" baseline="30000" dirty="0"/>
                        <a:t>o</a:t>
                      </a:r>
                      <a:r>
                        <a:rPr lang="nb-NO" b="1" baseline="0" dirty="0"/>
                        <a:t>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1400</a:t>
                      </a:r>
                      <a:r>
                        <a:rPr lang="nb-NO" b="1" baseline="30000" dirty="0"/>
                        <a:t>o</a:t>
                      </a:r>
                      <a:r>
                        <a:rPr lang="nb-NO" b="1" baseline="0" dirty="0"/>
                        <a:t>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37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Mn [</a:t>
                      </a:r>
                      <a:r>
                        <a:rPr lang="nb-NO" b="1" dirty="0" err="1"/>
                        <a:t>wt</a:t>
                      </a:r>
                      <a:r>
                        <a:rPr lang="nb-NO" b="1" dirty="0"/>
                        <a:t>%]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13.1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64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Fe [</a:t>
                      </a:r>
                      <a:r>
                        <a:rPr lang="nb-NO" b="1" dirty="0" err="1"/>
                        <a:t>wt</a:t>
                      </a:r>
                      <a:r>
                        <a:rPr lang="nb-NO" b="1" dirty="0"/>
                        <a:t>%]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63.4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72.8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81.1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3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Si [</a:t>
                      </a:r>
                      <a:r>
                        <a:rPr lang="nb-NO" b="1" dirty="0" err="1"/>
                        <a:t>wt</a:t>
                      </a:r>
                      <a:r>
                        <a:rPr lang="nb-NO" b="1" dirty="0"/>
                        <a:t>%]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33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 err="1"/>
                        <a:t>Other</a:t>
                      </a:r>
                      <a:r>
                        <a:rPr lang="nb-NO" b="1" dirty="0"/>
                        <a:t> [</a:t>
                      </a:r>
                      <a:r>
                        <a:rPr lang="nb-NO" b="1" dirty="0" err="1"/>
                        <a:t>wt</a:t>
                      </a:r>
                      <a:r>
                        <a:rPr lang="nb-NO" b="1" dirty="0"/>
                        <a:t>%]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23580"/>
                  </a:ext>
                </a:extLst>
              </a:tr>
            </a:tbl>
          </a:graphicData>
        </a:graphic>
      </p:graphicFrame>
      <p:graphicFrame>
        <p:nvGraphicFramePr>
          <p:cNvPr id="3" name="Plassholder for innhold 3">
            <a:extLst>
              <a:ext uri="{FF2B5EF4-FFF2-40B4-BE49-F238E27FC236}">
                <a16:creationId xmlns:a16="http://schemas.microsoft.com/office/drawing/2014/main" id="{42D934D2-17C5-337F-8CC3-60823BFA63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8849040"/>
              </p:ext>
            </p:extLst>
          </p:nvPr>
        </p:nvGraphicFramePr>
        <p:xfrm>
          <a:off x="1295400" y="3622157"/>
          <a:ext cx="10515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51617829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59322957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50084404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217775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b="1" baseline="0" dirty="0" err="1"/>
                        <a:t>Current</a:t>
                      </a:r>
                      <a:r>
                        <a:rPr lang="nb-NO" b="1" baseline="0" dirty="0"/>
                        <a:t> </a:t>
                      </a:r>
                      <a:r>
                        <a:rPr lang="nb-NO" b="1" baseline="0" dirty="0" err="1"/>
                        <a:t>efficiency</a:t>
                      </a:r>
                      <a:endParaRPr lang="nb-NO" b="1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1300</a:t>
                      </a:r>
                      <a:r>
                        <a:rPr lang="nb-NO" b="1" baseline="30000" dirty="0"/>
                        <a:t>o</a:t>
                      </a:r>
                      <a:r>
                        <a:rPr lang="nb-NO" b="1" baseline="0" dirty="0"/>
                        <a:t>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1350</a:t>
                      </a:r>
                      <a:r>
                        <a:rPr lang="nb-NO" b="1" baseline="30000" dirty="0"/>
                        <a:t>o</a:t>
                      </a:r>
                      <a:r>
                        <a:rPr lang="nb-NO" b="1" baseline="0" dirty="0"/>
                        <a:t>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1400</a:t>
                      </a:r>
                      <a:r>
                        <a:rPr lang="nb-NO" b="1" baseline="30000" dirty="0"/>
                        <a:t>o</a:t>
                      </a:r>
                      <a:r>
                        <a:rPr lang="nb-NO" b="1" baseline="0" dirty="0"/>
                        <a:t>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37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 err="1"/>
                        <a:t>Mn</a:t>
                      </a:r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21.87%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23.00%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24.03%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64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Si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12.53%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14.14%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19.37%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33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 err="1"/>
                        <a:t>Other</a:t>
                      </a:r>
                      <a:r>
                        <a:rPr lang="nb-NO" b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4.20%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3.28%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6.67%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23580"/>
                  </a:ext>
                </a:extLst>
              </a:tr>
            </a:tbl>
          </a:graphicData>
        </a:graphic>
      </p:graphicFrame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CE848CDE-48CA-4990-C700-5EB89A8E90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4617478"/>
              </p:ext>
            </p:extLst>
          </p:nvPr>
        </p:nvGraphicFramePr>
        <p:xfrm>
          <a:off x="1295400" y="5474252"/>
          <a:ext cx="10515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51617829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59322957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50084404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217775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b="1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1300</a:t>
                      </a:r>
                      <a:r>
                        <a:rPr lang="nb-NO" b="1" baseline="30000" dirty="0"/>
                        <a:t>o</a:t>
                      </a:r>
                      <a:r>
                        <a:rPr lang="nb-NO" b="1" baseline="0" dirty="0"/>
                        <a:t>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1350</a:t>
                      </a:r>
                      <a:r>
                        <a:rPr lang="nb-NO" b="1" baseline="30000" dirty="0"/>
                        <a:t>o</a:t>
                      </a:r>
                      <a:r>
                        <a:rPr lang="nb-NO" b="1" baseline="0" dirty="0"/>
                        <a:t>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1400</a:t>
                      </a:r>
                      <a:r>
                        <a:rPr lang="nb-NO" b="1" baseline="30000" dirty="0"/>
                        <a:t>o</a:t>
                      </a:r>
                      <a:r>
                        <a:rPr lang="nb-NO" b="1" baseline="0" dirty="0"/>
                        <a:t>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37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 err="1"/>
                        <a:t>Viscosity</a:t>
                      </a:r>
                      <a:r>
                        <a:rPr lang="nb-NO" b="1" dirty="0"/>
                        <a:t> [</a:t>
                      </a:r>
                      <a:r>
                        <a:rPr lang="nb-NO" b="1" dirty="0" err="1"/>
                        <a:t>Pa</a:t>
                      </a:r>
                      <a:r>
                        <a:rPr lang="nb-NO" b="1" dirty="0"/>
                        <a:t> 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0.540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0.396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0.296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640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2338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E4959C2-E63E-51C3-088B-1AD9D9F3C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E90B7E-59D2-17A7-7D00-393F7C93F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Results and Discussion – Co-Reduction 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8BBD1DC5-99C3-DBED-FD0F-E9B8280C64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8974197"/>
              </p:ext>
            </p:extLst>
          </p:nvPr>
        </p:nvGraphicFramePr>
        <p:xfrm>
          <a:off x="1295400" y="1735931"/>
          <a:ext cx="2886986" cy="371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493">
                  <a:extLst>
                    <a:ext uri="{9D8B030D-6E8A-4147-A177-3AD203B41FA5}">
                      <a16:colId xmlns:a16="http://schemas.microsoft.com/office/drawing/2014/main" val="968774722"/>
                    </a:ext>
                  </a:extLst>
                </a:gridCol>
                <a:gridCol w="1443493">
                  <a:extLst>
                    <a:ext uri="{9D8B030D-6E8A-4147-A177-3AD203B41FA5}">
                      <a16:colId xmlns:a16="http://schemas.microsoft.com/office/drawing/2014/main" val="1344742469"/>
                    </a:ext>
                  </a:extLst>
                </a:gridCol>
              </a:tblGrid>
              <a:tr h="371220">
                <a:tc gridSpan="2">
                  <a:txBody>
                    <a:bodyPr/>
                    <a:lstStyle/>
                    <a:p>
                      <a:pPr algn="ctr"/>
                      <a:endParaRPr lang="en-GB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5209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1300</a:t>
                      </a:r>
                      <a:r>
                        <a:rPr lang="en-GB" baseline="30000" noProof="0" dirty="0"/>
                        <a:t>o</a:t>
                      </a:r>
                      <a:r>
                        <a:rPr lang="en-GB" baseline="0" noProof="0" dirty="0"/>
                        <a:t>C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97818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Runtime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42551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 err="1"/>
                        <a:t>i</a:t>
                      </a:r>
                      <a:r>
                        <a:rPr lang="en-GB" baseline="-25000" noProof="0" dirty="0" err="1"/>
                        <a:t>cathodic</a:t>
                      </a:r>
                      <a:endParaRPr lang="en-GB" noProof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 A cm</a:t>
                      </a:r>
                      <a:r>
                        <a:rPr lang="en-GB" baseline="30000" noProof="0" dirty="0"/>
                        <a:t>-2</a:t>
                      </a:r>
                      <a:endParaRPr lang="en-GB" noProof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07782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</a:t>
                      </a:r>
                      <a:r>
                        <a:rPr lang="en-GB" noProof="0" dirty="0" err="1"/>
                        <a:t>MnO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29 %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20343070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</a:t>
                      </a:r>
                      <a:r>
                        <a:rPr lang="en-GB" noProof="0" dirty="0" err="1"/>
                        <a:t>FeO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38156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[SiO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272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[CaO]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58225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[MgO]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3707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[Al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baseline="0" noProof="0" dirty="0"/>
                        <a:t>O</a:t>
                      </a:r>
                      <a:r>
                        <a:rPr lang="en-GB" baseline="-25000" noProof="0" dirty="0"/>
                        <a:t>3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98334"/>
                  </a:ext>
                </a:extLst>
              </a:tr>
            </a:tbl>
          </a:graphicData>
        </a:graphic>
      </p:graphicFrame>
      <p:pic>
        <p:nvPicPr>
          <p:cNvPr id="16" name="Bilde 15">
            <a:extLst>
              <a:ext uri="{FF2B5EF4-FFF2-40B4-BE49-F238E27FC236}">
                <a16:creationId xmlns:a16="http://schemas.microsoft.com/office/drawing/2014/main" id="{724D274B-EB69-5F0F-FA43-5B9A6D6D8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492" y="1735931"/>
            <a:ext cx="5923108" cy="441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98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3289B05-07C3-EFF5-9F5A-D92CF18E3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531FEA-DDDA-8BEB-A111-9D7F69C44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Results and Discussion – Co-Reduction 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9B070AC0-F54C-64DD-CA83-FE4889B92914}"/>
              </a:ext>
            </a:extLst>
          </p:cNvPr>
          <p:cNvGraphicFramePr>
            <a:graphicFrameLocks/>
          </p:cNvGraphicFramePr>
          <p:nvPr/>
        </p:nvGraphicFramePr>
        <p:xfrm>
          <a:off x="1295400" y="1735931"/>
          <a:ext cx="2886986" cy="371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493">
                  <a:extLst>
                    <a:ext uri="{9D8B030D-6E8A-4147-A177-3AD203B41FA5}">
                      <a16:colId xmlns:a16="http://schemas.microsoft.com/office/drawing/2014/main" val="968774722"/>
                    </a:ext>
                  </a:extLst>
                </a:gridCol>
                <a:gridCol w="1443493">
                  <a:extLst>
                    <a:ext uri="{9D8B030D-6E8A-4147-A177-3AD203B41FA5}">
                      <a16:colId xmlns:a16="http://schemas.microsoft.com/office/drawing/2014/main" val="1344742469"/>
                    </a:ext>
                  </a:extLst>
                </a:gridCol>
              </a:tblGrid>
              <a:tr h="371220">
                <a:tc gridSpan="2">
                  <a:txBody>
                    <a:bodyPr/>
                    <a:lstStyle/>
                    <a:p>
                      <a:pPr algn="ctr"/>
                      <a:endParaRPr lang="en-GB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5209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1300</a:t>
                      </a:r>
                      <a:r>
                        <a:rPr lang="en-GB" baseline="30000" noProof="0" dirty="0"/>
                        <a:t>o</a:t>
                      </a:r>
                      <a:r>
                        <a:rPr lang="en-GB" baseline="0" noProof="0" dirty="0"/>
                        <a:t>C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97818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Runtime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42551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 err="1"/>
                        <a:t>i</a:t>
                      </a:r>
                      <a:r>
                        <a:rPr lang="en-GB" baseline="-25000" noProof="0" dirty="0" err="1"/>
                        <a:t>cathodic</a:t>
                      </a:r>
                      <a:endParaRPr lang="en-GB" noProof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 A cm</a:t>
                      </a:r>
                      <a:r>
                        <a:rPr lang="en-GB" baseline="30000" noProof="0" dirty="0"/>
                        <a:t>-2</a:t>
                      </a:r>
                      <a:endParaRPr lang="en-GB" noProof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07782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</a:t>
                      </a:r>
                      <a:r>
                        <a:rPr lang="en-GB" noProof="0" dirty="0" err="1"/>
                        <a:t>MnO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29 %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20343070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</a:t>
                      </a:r>
                      <a:r>
                        <a:rPr lang="en-GB" noProof="0" dirty="0" err="1"/>
                        <a:t>FeO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38156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[SiO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272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[CaO]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58225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[MgO]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3707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[Al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baseline="0" noProof="0" dirty="0"/>
                        <a:t>O</a:t>
                      </a:r>
                      <a:r>
                        <a:rPr lang="en-GB" baseline="-25000" noProof="0" dirty="0"/>
                        <a:t>3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98334"/>
                  </a:ext>
                </a:extLst>
              </a:tr>
            </a:tbl>
          </a:graphicData>
        </a:graphic>
      </p:graphicFrame>
      <p:grpSp>
        <p:nvGrpSpPr>
          <p:cNvPr id="28" name="Gruppe 27">
            <a:extLst>
              <a:ext uri="{FF2B5EF4-FFF2-40B4-BE49-F238E27FC236}">
                <a16:creationId xmlns:a16="http://schemas.microsoft.com/office/drawing/2014/main" id="{233327EA-3BF0-7375-F95D-717B6E6C913D}"/>
              </a:ext>
            </a:extLst>
          </p:cNvPr>
          <p:cNvGrpSpPr/>
          <p:nvPr/>
        </p:nvGrpSpPr>
        <p:grpSpPr>
          <a:xfrm>
            <a:off x="4530974" y="1735932"/>
            <a:ext cx="3555547" cy="3637722"/>
            <a:chOff x="1979874" y="3220278"/>
            <a:chExt cx="3555547" cy="3637722"/>
          </a:xfrm>
        </p:grpSpPr>
        <p:pic>
          <p:nvPicPr>
            <p:cNvPr id="32" name="Bilde 31">
              <a:extLst>
                <a:ext uri="{FF2B5EF4-FFF2-40B4-BE49-F238E27FC236}">
                  <a16:creationId xmlns:a16="http://schemas.microsoft.com/office/drawing/2014/main" id="{D824EDA4-71C7-3EF1-7843-C571F22DE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67" t="46956"/>
            <a:stretch>
              <a:fillRect/>
            </a:stretch>
          </p:blipFill>
          <p:spPr>
            <a:xfrm>
              <a:off x="1979874" y="3220278"/>
              <a:ext cx="3555547" cy="3637722"/>
            </a:xfrm>
            <a:prstGeom prst="rect">
              <a:avLst/>
            </a:prstGeom>
          </p:spPr>
        </p:pic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64458AB1-FAE0-5E7B-7BF2-644C123BF843}"/>
                </a:ext>
              </a:extLst>
            </p:cNvPr>
            <p:cNvSpPr/>
            <p:nvPr/>
          </p:nvSpPr>
          <p:spPr>
            <a:xfrm>
              <a:off x="4182386" y="6305384"/>
              <a:ext cx="1281474" cy="4731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TekstSylinder 33">
              <a:extLst>
                <a:ext uri="{FF2B5EF4-FFF2-40B4-BE49-F238E27FC236}">
                  <a16:creationId xmlns:a16="http://schemas.microsoft.com/office/drawing/2014/main" id="{4978A082-FC96-5D60-16B3-1FF8617C2A1F}"/>
                </a:ext>
              </a:extLst>
            </p:cNvPr>
            <p:cNvSpPr txBox="1"/>
            <p:nvPr/>
          </p:nvSpPr>
          <p:spPr>
            <a:xfrm>
              <a:off x="4405023" y="6357269"/>
              <a:ext cx="954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10 mm</a:t>
              </a:r>
            </a:p>
          </p:txBody>
        </p:sp>
        <p:cxnSp>
          <p:nvCxnSpPr>
            <p:cNvPr id="35" name="Rett linje 34">
              <a:extLst>
                <a:ext uri="{FF2B5EF4-FFF2-40B4-BE49-F238E27FC236}">
                  <a16:creationId xmlns:a16="http://schemas.microsoft.com/office/drawing/2014/main" id="{1F4870FF-B066-E823-61CA-DB87E2A1553D}"/>
                </a:ext>
              </a:extLst>
            </p:cNvPr>
            <p:cNvCxnSpPr/>
            <p:nvPr/>
          </p:nvCxnSpPr>
          <p:spPr>
            <a:xfrm flipV="1">
              <a:off x="4490123" y="6682443"/>
              <a:ext cx="666000" cy="0"/>
            </a:xfrm>
            <a:prstGeom prst="line">
              <a:avLst/>
            </a:prstGeom>
            <a:ln w="571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E9CBF438-A404-5519-0E08-FC91903455C8}"/>
              </a:ext>
            </a:extLst>
          </p:cNvPr>
          <p:cNvGrpSpPr/>
          <p:nvPr/>
        </p:nvGrpSpPr>
        <p:grpSpPr>
          <a:xfrm>
            <a:off x="8131225" y="1728558"/>
            <a:ext cx="4028363" cy="3637724"/>
            <a:chOff x="7354955" y="3220278"/>
            <a:chExt cx="4028363" cy="3637724"/>
          </a:xfrm>
        </p:grpSpPr>
        <p:pic>
          <p:nvPicPr>
            <p:cNvPr id="41" name="Bilde 40">
              <a:extLst>
                <a:ext uri="{FF2B5EF4-FFF2-40B4-BE49-F238E27FC236}">
                  <a16:creationId xmlns:a16="http://schemas.microsoft.com/office/drawing/2014/main" id="{81AB335F-72B9-29E8-A4D9-F2423676F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98" t="6935" r="32069" b="22160"/>
            <a:stretch>
              <a:fillRect/>
            </a:stretch>
          </p:blipFill>
          <p:spPr>
            <a:xfrm rot="5400000">
              <a:off x="7550275" y="3024958"/>
              <a:ext cx="3637724" cy="4028363"/>
            </a:xfrm>
            <a:prstGeom prst="rect">
              <a:avLst/>
            </a:prstGeom>
          </p:spPr>
        </p:pic>
        <p:sp>
          <p:nvSpPr>
            <p:cNvPr id="42" name="Rektangel 41">
              <a:extLst>
                <a:ext uri="{FF2B5EF4-FFF2-40B4-BE49-F238E27FC236}">
                  <a16:creationId xmlns:a16="http://schemas.microsoft.com/office/drawing/2014/main" id="{C3798FE3-FF1B-1F81-2D4D-F42B0A055044}"/>
                </a:ext>
              </a:extLst>
            </p:cNvPr>
            <p:cNvSpPr/>
            <p:nvPr/>
          </p:nvSpPr>
          <p:spPr>
            <a:xfrm>
              <a:off x="10012016" y="6321286"/>
              <a:ext cx="1281474" cy="4731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TekstSylinder 42">
              <a:extLst>
                <a:ext uri="{FF2B5EF4-FFF2-40B4-BE49-F238E27FC236}">
                  <a16:creationId xmlns:a16="http://schemas.microsoft.com/office/drawing/2014/main" id="{408393D0-226E-6D3E-9523-1916233EBB3C}"/>
                </a:ext>
              </a:extLst>
            </p:cNvPr>
            <p:cNvSpPr txBox="1"/>
            <p:nvPr/>
          </p:nvSpPr>
          <p:spPr>
            <a:xfrm>
              <a:off x="10234653" y="6373171"/>
              <a:ext cx="9541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10 mm</a:t>
              </a:r>
            </a:p>
          </p:txBody>
        </p:sp>
        <p:cxnSp>
          <p:nvCxnSpPr>
            <p:cNvPr id="44" name="Rett linje 43">
              <a:extLst>
                <a:ext uri="{FF2B5EF4-FFF2-40B4-BE49-F238E27FC236}">
                  <a16:creationId xmlns:a16="http://schemas.microsoft.com/office/drawing/2014/main" id="{CBF64144-417F-2E1B-DEC0-57B8589C95C0}"/>
                </a:ext>
              </a:extLst>
            </p:cNvPr>
            <p:cNvCxnSpPr/>
            <p:nvPr/>
          </p:nvCxnSpPr>
          <p:spPr>
            <a:xfrm flipV="1">
              <a:off x="10319753" y="6698345"/>
              <a:ext cx="666000" cy="0"/>
            </a:xfrm>
            <a:prstGeom prst="line">
              <a:avLst/>
            </a:prstGeom>
            <a:ln w="5715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D0EBBD9A-6E9A-0A1A-D0E3-12778ABD9684}"/>
              </a:ext>
            </a:extLst>
          </p:cNvPr>
          <p:cNvSpPr txBox="1"/>
          <p:nvPr/>
        </p:nvSpPr>
        <p:spPr>
          <a:xfrm>
            <a:off x="4880622" y="5366282"/>
            <a:ext cx="850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Anode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7B650BD5-E5C8-7265-B73A-B18961515BB5}"/>
              </a:ext>
            </a:extLst>
          </p:cNvPr>
          <p:cNvSpPr txBox="1"/>
          <p:nvPr/>
        </p:nvSpPr>
        <p:spPr>
          <a:xfrm>
            <a:off x="6004252" y="5373654"/>
            <a:ext cx="1036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Cathode</a:t>
            </a: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8B65E6B5-616F-8451-C248-19AE130A8DB6}"/>
              </a:ext>
            </a:extLst>
          </p:cNvPr>
          <p:cNvSpPr txBox="1"/>
          <p:nvPr/>
        </p:nvSpPr>
        <p:spPr>
          <a:xfrm>
            <a:off x="7041223" y="5366282"/>
            <a:ext cx="850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QRE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8722FAF4-A3CF-450A-3472-A748FAABA4DE}"/>
              </a:ext>
            </a:extLst>
          </p:cNvPr>
          <p:cNvSpPr txBox="1"/>
          <p:nvPr/>
        </p:nvSpPr>
        <p:spPr>
          <a:xfrm>
            <a:off x="8435109" y="5366282"/>
            <a:ext cx="850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Anode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8EE438AD-A265-036D-009D-36DC6E04C68D}"/>
              </a:ext>
            </a:extLst>
          </p:cNvPr>
          <p:cNvSpPr txBox="1"/>
          <p:nvPr/>
        </p:nvSpPr>
        <p:spPr>
          <a:xfrm>
            <a:off x="11079229" y="5373654"/>
            <a:ext cx="1036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Cathode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6E36F8A3-9C96-1561-CB95-8C763023F463}"/>
              </a:ext>
            </a:extLst>
          </p:cNvPr>
          <p:cNvSpPr txBox="1"/>
          <p:nvPr/>
        </p:nvSpPr>
        <p:spPr>
          <a:xfrm>
            <a:off x="9871954" y="5366282"/>
            <a:ext cx="850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QRE</a:t>
            </a:r>
          </a:p>
        </p:txBody>
      </p:sp>
    </p:spTree>
    <p:extLst>
      <p:ext uri="{BB962C8B-B14F-4D97-AF65-F5344CB8AC3E}">
        <p14:creationId xmlns:p14="http://schemas.microsoft.com/office/powerpoint/2010/main" val="1314275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D79FE2D-1E53-F6FB-CA23-EF76F5FFE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D3C7D6-81C1-3F91-0467-B747173D8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Results and Discussion – Co-Reduction 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D7BB3771-1732-0CBA-766E-644164180A42}"/>
              </a:ext>
            </a:extLst>
          </p:cNvPr>
          <p:cNvGraphicFramePr>
            <a:graphicFrameLocks/>
          </p:cNvGraphicFramePr>
          <p:nvPr/>
        </p:nvGraphicFramePr>
        <p:xfrm>
          <a:off x="1295400" y="1735931"/>
          <a:ext cx="2886986" cy="371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493">
                  <a:extLst>
                    <a:ext uri="{9D8B030D-6E8A-4147-A177-3AD203B41FA5}">
                      <a16:colId xmlns:a16="http://schemas.microsoft.com/office/drawing/2014/main" val="968774722"/>
                    </a:ext>
                  </a:extLst>
                </a:gridCol>
                <a:gridCol w="1443493">
                  <a:extLst>
                    <a:ext uri="{9D8B030D-6E8A-4147-A177-3AD203B41FA5}">
                      <a16:colId xmlns:a16="http://schemas.microsoft.com/office/drawing/2014/main" val="1344742469"/>
                    </a:ext>
                  </a:extLst>
                </a:gridCol>
              </a:tblGrid>
              <a:tr h="371220">
                <a:tc gridSpan="2">
                  <a:txBody>
                    <a:bodyPr/>
                    <a:lstStyle/>
                    <a:p>
                      <a:pPr algn="ctr"/>
                      <a:endParaRPr lang="en-GB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5209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1300</a:t>
                      </a:r>
                      <a:r>
                        <a:rPr lang="en-GB" baseline="30000" noProof="0" dirty="0"/>
                        <a:t>o</a:t>
                      </a:r>
                      <a:r>
                        <a:rPr lang="en-GB" baseline="0" noProof="0" dirty="0"/>
                        <a:t>C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97818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Runtime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42551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 err="1"/>
                        <a:t>i</a:t>
                      </a:r>
                      <a:r>
                        <a:rPr lang="en-GB" baseline="-25000" noProof="0" dirty="0" err="1"/>
                        <a:t>cathodic</a:t>
                      </a:r>
                      <a:endParaRPr lang="en-GB" noProof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 A cm</a:t>
                      </a:r>
                      <a:r>
                        <a:rPr lang="en-GB" baseline="30000" noProof="0" dirty="0"/>
                        <a:t>-2</a:t>
                      </a:r>
                      <a:endParaRPr lang="en-GB" noProof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07782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</a:t>
                      </a:r>
                      <a:r>
                        <a:rPr lang="en-GB" noProof="0" dirty="0" err="1"/>
                        <a:t>MnO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29 %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20343070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</a:t>
                      </a:r>
                      <a:r>
                        <a:rPr lang="en-GB" noProof="0" dirty="0" err="1"/>
                        <a:t>FeO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38156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[SiO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272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[CaO]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58225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[MgO]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3707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[Al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baseline="0" noProof="0" dirty="0"/>
                        <a:t>O</a:t>
                      </a:r>
                      <a:r>
                        <a:rPr lang="en-GB" baseline="-25000" noProof="0" dirty="0"/>
                        <a:t>3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98334"/>
                  </a:ext>
                </a:extLst>
              </a:tr>
            </a:tbl>
          </a:graphicData>
        </a:graphic>
      </p:graphicFrame>
      <p:pic>
        <p:nvPicPr>
          <p:cNvPr id="6" name="Bilde 5">
            <a:extLst>
              <a:ext uri="{FF2B5EF4-FFF2-40B4-BE49-F238E27FC236}">
                <a16:creationId xmlns:a16="http://schemas.microsoft.com/office/drawing/2014/main" id="{50EE24FF-981A-6AAC-ED6C-8DB6C9EE0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056" y="1733968"/>
            <a:ext cx="2407910" cy="182026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ADFE7E1B-D59D-2911-FB34-B3250852F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893" y="1733968"/>
            <a:ext cx="2403131" cy="182026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38ECECF2-581F-B40E-D12B-BBA4E0174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17" y="1730173"/>
            <a:ext cx="2403131" cy="182981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D8F0B929-B544-C679-5FD2-749C81CF6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144" y="3636247"/>
            <a:ext cx="2403130" cy="1811884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E5D4A349-8004-C95E-9AF0-FB687694F2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406" y="3636247"/>
            <a:ext cx="2403130" cy="182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04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005A7-92C2-6864-9815-D2A0912FB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4ADB8D-1BBE-09BC-8197-A206A6584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noProof="0" dirty="0"/>
              <a:t>Results and Discussion </a:t>
            </a:r>
            <a:r>
              <a:rPr lang="en-GB" noProof="0" dirty="0"/>
              <a:t>– </a:t>
            </a:r>
            <a:r>
              <a:rPr lang="en-GB" sz="3600" noProof="0" dirty="0"/>
              <a:t>Synth.-Air Atmosphere </a:t>
            </a:r>
            <a:endParaRPr lang="en-GB" noProof="0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61A60C1-B565-15A0-A396-A219779BDD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08" y="1600759"/>
            <a:ext cx="6644750" cy="4955908"/>
          </a:xfrm>
          <a:prstGeom prst="rect">
            <a:avLst/>
          </a:prstGeom>
        </p:spPr>
      </p:pic>
      <p:graphicFrame>
        <p:nvGraphicFramePr>
          <p:cNvPr id="6" name="Plassholder for innhold 3">
            <a:extLst>
              <a:ext uri="{FF2B5EF4-FFF2-40B4-BE49-F238E27FC236}">
                <a16:creationId xmlns:a16="http://schemas.microsoft.com/office/drawing/2014/main" id="{2CC2AF9D-B443-EFD0-8D7D-3EFB496825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2737657"/>
              </p:ext>
            </p:extLst>
          </p:nvPr>
        </p:nvGraphicFramePr>
        <p:xfrm>
          <a:off x="1295400" y="1600759"/>
          <a:ext cx="2886986" cy="3340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493">
                  <a:extLst>
                    <a:ext uri="{9D8B030D-6E8A-4147-A177-3AD203B41FA5}">
                      <a16:colId xmlns:a16="http://schemas.microsoft.com/office/drawing/2014/main" val="968774722"/>
                    </a:ext>
                  </a:extLst>
                </a:gridCol>
                <a:gridCol w="1443493">
                  <a:extLst>
                    <a:ext uri="{9D8B030D-6E8A-4147-A177-3AD203B41FA5}">
                      <a16:colId xmlns:a16="http://schemas.microsoft.com/office/drawing/2014/main" val="1344742469"/>
                    </a:ext>
                  </a:extLst>
                </a:gridCol>
              </a:tblGrid>
              <a:tr h="371220">
                <a:tc gridSpan="2">
                  <a:txBody>
                    <a:bodyPr/>
                    <a:lstStyle/>
                    <a:p>
                      <a:pPr algn="ctr"/>
                      <a:endParaRPr lang="en-GB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5209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1300</a:t>
                      </a:r>
                      <a:r>
                        <a:rPr lang="en-GB" baseline="30000" noProof="0" dirty="0"/>
                        <a:t>o</a:t>
                      </a:r>
                      <a:r>
                        <a:rPr lang="en-GB" baseline="0" noProof="0" dirty="0"/>
                        <a:t>C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97818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Runtime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42551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 err="1"/>
                        <a:t>i</a:t>
                      </a:r>
                      <a:r>
                        <a:rPr lang="en-GB" baseline="-25000" noProof="0" dirty="0" err="1"/>
                        <a:t>cathodic</a:t>
                      </a:r>
                      <a:endParaRPr lang="en-GB" noProof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 A cm</a:t>
                      </a:r>
                      <a:r>
                        <a:rPr lang="en-GB" baseline="30000" noProof="0" dirty="0"/>
                        <a:t>-2</a:t>
                      </a:r>
                      <a:endParaRPr lang="en-GB" noProof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07782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</a:t>
                      </a:r>
                      <a:r>
                        <a:rPr lang="en-GB" noProof="0" dirty="0" err="1"/>
                        <a:t>MnO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30 %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20343070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[SiO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272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[CaO]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58225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[MgO]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3707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[Al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baseline="0" noProof="0" dirty="0"/>
                        <a:t>O</a:t>
                      </a:r>
                      <a:r>
                        <a:rPr lang="en-GB" baseline="-25000" noProof="0" dirty="0"/>
                        <a:t>3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98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5848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F6625-B037-877F-B8BB-F6908FDB5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54FC68-9B37-0E24-8CEC-07D86B13F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noProof="0" dirty="0"/>
              <a:t>Results and Discussion </a:t>
            </a:r>
            <a:r>
              <a:rPr lang="en-GB" noProof="0" dirty="0"/>
              <a:t>– </a:t>
            </a:r>
            <a:r>
              <a:rPr lang="en-GB" sz="3600" noProof="0" dirty="0"/>
              <a:t>Synth.-Air Atmosphere </a:t>
            </a:r>
            <a:endParaRPr lang="en-GB" noProof="0" dirty="0"/>
          </a:p>
        </p:txBody>
      </p:sp>
      <p:graphicFrame>
        <p:nvGraphicFramePr>
          <p:cNvPr id="6" name="Plassholder for innhold 3">
            <a:extLst>
              <a:ext uri="{FF2B5EF4-FFF2-40B4-BE49-F238E27FC236}">
                <a16:creationId xmlns:a16="http://schemas.microsoft.com/office/drawing/2014/main" id="{BD4F65E3-2B49-F467-B2B8-863894DBC8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9271214"/>
              </p:ext>
            </p:extLst>
          </p:nvPr>
        </p:nvGraphicFramePr>
        <p:xfrm>
          <a:off x="1295400" y="1600759"/>
          <a:ext cx="2886986" cy="3340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493">
                  <a:extLst>
                    <a:ext uri="{9D8B030D-6E8A-4147-A177-3AD203B41FA5}">
                      <a16:colId xmlns:a16="http://schemas.microsoft.com/office/drawing/2014/main" val="968774722"/>
                    </a:ext>
                  </a:extLst>
                </a:gridCol>
                <a:gridCol w="1443493">
                  <a:extLst>
                    <a:ext uri="{9D8B030D-6E8A-4147-A177-3AD203B41FA5}">
                      <a16:colId xmlns:a16="http://schemas.microsoft.com/office/drawing/2014/main" val="1344742469"/>
                    </a:ext>
                  </a:extLst>
                </a:gridCol>
              </a:tblGrid>
              <a:tr h="371220">
                <a:tc gridSpan="2">
                  <a:txBody>
                    <a:bodyPr/>
                    <a:lstStyle/>
                    <a:p>
                      <a:pPr algn="ctr"/>
                      <a:endParaRPr lang="en-GB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5209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1300</a:t>
                      </a:r>
                      <a:r>
                        <a:rPr lang="en-GB" baseline="30000" noProof="0" dirty="0"/>
                        <a:t>o</a:t>
                      </a:r>
                      <a:r>
                        <a:rPr lang="en-GB" baseline="0" noProof="0" dirty="0"/>
                        <a:t>C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97818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Runtime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42551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 err="1"/>
                        <a:t>i</a:t>
                      </a:r>
                      <a:r>
                        <a:rPr lang="en-GB" baseline="-25000" noProof="0" dirty="0" err="1"/>
                        <a:t>cathodic</a:t>
                      </a:r>
                      <a:endParaRPr lang="en-GB" noProof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 A cm</a:t>
                      </a:r>
                      <a:r>
                        <a:rPr lang="en-GB" baseline="30000" noProof="0" dirty="0"/>
                        <a:t>-2</a:t>
                      </a:r>
                      <a:endParaRPr lang="en-GB" noProof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07782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</a:t>
                      </a:r>
                      <a:r>
                        <a:rPr lang="en-GB" noProof="0" dirty="0" err="1"/>
                        <a:t>MnO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30 %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20343070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[SiO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/>
                        <a:t>40 %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272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[CaO]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58225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[MgO]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3707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[Al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baseline="0" noProof="0" dirty="0"/>
                        <a:t>O</a:t>
                      </a:r>
                      <a:r>
                        <a:rPr lang="en-GB" baseline="-25000" noProof="0" dirty="0"/>
                        <a:t>3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98334"/>
                  </a:ext>
                </a:extLst>
              </a:tr>
            </a:tbl>
          </a:graphicData>
        </a:graphic>
      </p:graphicFrame>
      <p:pic>
        <p:nvPicPr>
          <p:cNvPr id="8" name="Bilde 7">
            <a:extLst>
              <a:ext uri="{FF2B5EF4-FFF2-40B4-BE49-F238E27FC236}">
                <a16:creationId xmlns:a16="http://schemas.microsoft.com/office/drawing/2014/main" id="{475CC526-9148-D756-9B6C-7D79B3E5A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444" y="1600759"/>
            <a:ext cx="3555111" cy="400677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F6FDA182-1215-4C97-8BC8-51B986F70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22" y="1600758"/>
            <a:ext cx="3555111" cy="400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11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7D74B-1C3B-4011-E4CC-D3AC7F5CC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167A40-5DE4-ABB4-C5DA-B73D46BB3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noProof="0" dirty="0"/>
              <a:t>Results and Discussion </a:t>
            </a:r>
            <a:r>
              <a:rPr lang="en-GB" noProof="0" dirty="0"/>
              <a:t>– </a:t>
            </a:r>
            <a:r>
              <a:rPr lang="en-GB" sz="3600" noProof="0" dirty="0"/>
              <a:t>Synth.-Air Atmosphere </a:t>
            </a:r>
            <a:endParaRPr lang="en-GB" noProof="0" dirty="0"/>
          </a:p>
        </p:txBody>
      </p:sp>
      <p:graphicFrame>
        <p:nvGraphicFramePr>
          <p:cNvPr id="6" name="Plassholder for innhold 3">
            <a:extLst>
              <a:ext uri="{FF2B5EF4-FFF2-40B4-BE49-F238E27FC236}">
                <a16:creationId xmlns:a16="http://schemas.microsoft.com/office/drawing/2014/main" id="{C67B7BEC-A0BD-32FB-748D-3FBCFBF6F2B2}"/>
              </a:ext>
            </a:extLst>
          </p:cNvPr>
          <p:cNvGraphicFramePr>
            <a:graphicFrameLocks/>
          </p:cNvGraphicFramePr>
          <p:nvPr/>
        </p:nvGraphicFramePr>
        <p:xfrm>
          <a:off x="1295400" y="1600759"/>
          <a:ext cx="2886986" cy="3340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493">
                  <a:extLst>
                    <a:ext uri="{9D8B030D-6E8A-4147-A177-3AD203B41FA5}">
                      <a16:colId xmlns:a16="http://schemas.microsoft.com/office/drawing/2014/main" val="968774722"/>
                    </a:ext>
                  </a:extLst>
                </a:gridCol>
                <a:gridCol w="1443493">
                  <a:extLst>
                    <a:ext uri="{9D8B030D-6E8A-4147-A177-3AD203B41FA5}">
                      <a16:colId xmlns:a16="http://schemas.microsoft.com/office/drawing/2014/main" val="1344742469"/>
                    </a:ext>
                  </a:extLst>
                </a:gridCol>
              </a:tblGrid>
              <a:tr h="371220">
                <a:tc gridSpan="2">
                  <a:txBody>
                    <a:bodyPr/>
                    <a:lstStyle/>
                    <a:p>
                      <a:pPr algn="ctr"/>
                      <a:endParaRPr lang="en-GB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5209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1300</a:t>
                      </a:r>
                      <a:r>
                        <a:rPr lang="en-GB" baseline="30000" noProof="0" dirty="0"/>
                        <a:t>o</a:t>
                      </a:r>
                      <a:r>
                        <a:rPr lang="en-GB" baseline="0" noProof="0" dirty="0"/>
                        <a:t>C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97818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Runtime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42551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 err="1"/>
                        <a:t>i</a:t>
                      </a:r>
                      <a:r>
                        <a:rPr lang="en-GB" baseline="-25000" noProof="0" dirty="0" err="1"/>
                        <a:t>cathodic</a:t>
                      </a:r>
                      <a:endParaRPr lang="en-GB" noProof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 A cm</a:t>
                      </a:r>
                      <a:r>
                        <a:rPr lang="en-GB" baseline="30000" noProof="0" dirty="0"/>
                        <a:t>-2</a:t>
                      </a:r>
                      <a:endParaRPr lang="en-GB" noProof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07782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</a:t>
                      </a:r>
                      <a:r>
                        <a:rPr lang="en-GB" noProof="0" dirty="0" err="1"/>
                        <a:t>MnO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30 %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20343070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[SiO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52726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[CaO]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582251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[MgO]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37072"/>
                  </a:ext>
                </a:extLst>
              </a:tr>
              <a:tr h="371220">
                <a:tc>
                  <a:txBody>
                    <a:bodyPr/>
                    <a:lstStyle/>
                    <a:p>
                      <a:r>
                        <a:rPr lang="en-GB" noProof="0" dirty="0"/>
                        <a:t>[Al</a:t>
                      </a:r>
                      <a:r>
                        <a:rPr lang="en-GB" baseline="-25000" noProof="0" dirty="0"/>
                        <a:t>2</a:t>
                      </a:r>
                      <a:r>
                        <a:rPr lang="en-GB" baseline="0" noProof="0" dirty="0"/>
                        <a:t>O</a:t>
                      </a:r>
                      <a:r>
                        <a:rPr lang="en-GB" baseline="-25000" noProof="0" dirty="0"/>
                        <a:t>3</a:t>
                      </a:r>
                      <a:r>
                        <a:rPr lang="en-GB" noProof="0" dirty="0"/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98334"/>
                  </a:ext>
                </a:extLst>
              </a:tr>
            </a:tbl>
          </a:graphicData>
        </a:graphic>
      </p:graphicFrame>
      <p:pic>
        <p:nvPicPr>
          <p:cNvPr id="4" name="Bilde 3">
            <a:extLst>
              <a:ext uri="{FF2B5EF4-FFF2-40B4-BE49-F238E27FC236}">
                <a16:creationId xmlns:a16="http://schemas.microsoft.com/office/drawing/2014/main" id="{9DEC658B-D05C-3E9E-C46F-E525B2546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779" y="1600758"/>
            <a:ext cx="2940932" cy="294093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E6C8A4CA-B53A-E95D-AC5E-283DEE267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959" y="1600759"/>
            <a:ext cx="2940932" cy="2940932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41C2892-DE55-3DF8-CDC1-58F99EA897E5}"/>
              </a:ext>
            </a:extLst>
          </p:cNvPr>
          <p:cNvSpPr txBox="1"/>
          <p:nvPr/>
        </p:nvSpPr>
        <p:spPr>
          <a:xfrm>
            <a:off x="5231958" y="5102195"/>
            <a:ext cx="61463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noProof="0" dirty="0"/>
              <a:t>8.1g of metal (excluding cathode tip)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24DFD7DD-41D9-F8A6-1F05-087CD4609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1318" y="4541690"/>
            <a:ext cx="1900682" cy="2207804"/>
          </a:xfrm>
          <a:prstGeom prst="rect">
            <a:avLst/>
          </a:prstGeom>
        </p:spPr>
      </p:pic>
      <p:graphicFrame>
        <p:nvGraphicFramePr>
          <p:cNvPr id="14" name="Tabell 13">
            <a:extLst>
              <a:ext uri="{FF2B5EF4-FFF2-40B4-BE49-F238E27FC236}">
                <a16:creationId xmlns:a16="http://schemas.microsoft.com/office/drawing/2014/main" id="{88703CB2-8242-3946-63DA-43EBB051AA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282577"/>
              </p:ext>
            </p:extLst>
          </p:nvPr>
        </p:nvGraphicFramePr>
        <p:xfrm>
          <a:off x="1295400" y="5132570"/>
          <a:ext cx="288698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493">
                  <a:extLst>
                    <a:ext uri="{9D8B030D-6E8A-4147-A177-3AD203B41FA5}">
                      <a16:colId xmlns:a16="http://schemas.microsoft.com/office/drawing/2014/main" val="2217266504"/>
                    </a:ext>
                  </a:extLst>
                </a:gridCol>
                <a:gridCol w="1443493">
                  <a:extLst>
                    <a:ext uri="{9D8B030D-6E8A-4147-A177-3AD203B41FA5}">
                      <a16:colId xmlns:a16="http://schemas.microsoft.com/office/drawing/2014/main" val="37592285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nb-NO" dirty="0" err="1"/>
                        <a:t>Current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Efficiency</a:t>
                      </a:r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83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/>
                        <a:t>Mn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28.42%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85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16.19%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313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/>
                        <a:t>Other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1.39%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107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940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FEE6A-B9BE-9460-6EE7-CEBCDD91E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4459F7-AC6B-066B-3EC3-62C794998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Conclusions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C2B5ED-AF8F-EA46-B1F2-FC4E5AA8A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cathodic current density of 1 A cm</a:t>
            </a:r>
            <a:r>
              <a:rPr lang="en-GB" baseline="30000" dirty="0"/>
              <a:t>-2</a:t>
            </a:r>
            <a:r>
              <a:rPr lang="en-GB" dirty="0"/>
              <a:t> is indicated to perform best</a:t>
            </a:r>
          </a:p>
          <a:p>
            <a:r>
              <a:rPr lang="en-GB" dirty="0" err="1"/>
              <a:t>MnO</a:t>
            </a:r>
            <a:r>
              <a:rPr lang="en-GB" dirty="0"/>
              <a:t> concentrations above 30 mole% results in little improvement</a:t>
            </a:r>
          </a:p>
          <a:p>
            <a:r>
              <a:rPr lang="en-GB" dirty="0"/>
              <a:t>The atmosphere above the melt had no significant impact on performance.</a:t>
            </a:r>
          </a:p>
          <a:p>
            <a:r>
              <a:rPr lang="en-GB" dirty="0"/>
              <a:t>Current efficiency reduces drastically with runtime </a:t>
            </a:r>
          </a:p>
          <a:p>
            <a:pPr lvl="1"/>
            <a:r>
              <a:rPr lang="en-GB" dirty="0"/>
              <a:t>Dissolution, reoxidation</a:t>
            </a:r>
          </a:p>
          <a:p>
            <a:r>
              <a:rPr lang="en-GB" dirty="0"/>
              <a:t>Increasing temperature, improved electrochemical conditions, but resulted in high amounts of impurities.</a:t>
            </a:r>
          </a:p>
        </p:txBody>
      </p:sp>
    </p:spTree>
    <p:extLst>
      <p:ext uri="{BB962C8B-B14F-4D97-AF65-F5344CB8AC3E}">
        <p14:creationId xmlns:p14="http://schemas.microsoft.com/office/powerpoint/2010/main" val="3368600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7FCCEDC-AD82-CE0E-6892-BA3AEFC6C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82094C-3A39-A862-3435-01E778C1C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Further Work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3E8D74-B4E1-0EB1-C991-C18CECAE0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53489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78CC9-94BE-CF69-A4F0-2098CE362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421527-D7D4-0993-386B-22C792733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674210"/>
            <a:ext cx="10515600" cy="246299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This Master’s Thesis is part of the </a:t>
            </a:r>
            <a:r>
              <a:rPr lang="en-GB" dirty="0" err="1"/>
              <a:t>ZeSiM</a:t>
            </a:r>
            <a:r>
              <a:rPr lang="en-GB" dirty="0"/>
              <a:t> project - </a:t>
            </a:r>
            <a:r>
              <a:rPr lang="en-GB" i="1" dirty="0"/>
              <a:t>Zero Emission Silicon and Manganese production through electrowinning, </a:t>
            </a:r>
            <a:r>
              <a:rPr lang="en-GB" dirty="0"/>
              <a:t>a joint project between NTNU and SINTEF. The project is funded by the Research Council of Norway (Grant No. 344259) and The Norwegian Ferroalloy Producers Research As-sociation (FFF) with its partner companies </a:t>
            </a:r>
            <a:r>
              <a:rPr lang="en-GB" dirty="0" err="1"/>
              <a:t>Eramet</a:t>
            </a:r>
            <a:r>
              <a:rPr lang="en-GB" dirty="0"/>
              <a:t>, Elkem, </a:t>
            </a:r>
            <a:r>
              <a:rPr lang="en-GB" dirty="0" err="1"/>
              <a:t>Finnfjord</a:t>
            </a:r>
            <a:r>
              <a:rPr lang="en-GB" dirty="0"/>
              <a:t>, and wacker, whose support is gratefully acknowledged.</a:t>
            </a:r>
          </a:p>
          <a:p>
            <a:pPr marL="0" indent="0">
              <a:buNone/>
            </a:pPr>
            <a:endParaRPr lang="en-GB" noProof="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8F52F73-E94C-144D-9878-2EFE3AD06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6119150"/>
            <a:ext cx="2302909" cy="73885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7FE8E14-5509-6959-84E1-56C316C49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309" y="5970720"/>
            <a:ext cx="1825119" cy="731769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3A62D19-FD0D-B18D-A326-5962C22E6A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678" y="5030075"/>
            <a:ext cx="4034321" cy="90368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F050A683-5F15-2F2C-4ECA-68E1110F0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361" y="6038973"/>
            <a:ext cx="2975400" cy="731769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A76E38AD-5942-DE89-A480-6EC41DF7AB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2792" y="4952180"/>
            <a:ext cx="3937059" cy="1279353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699D663B-3ADF-4839-DA64-92DAA9FB91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785" y="6198323"/>
            <a:ext cx="2457215" cy="572419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050B4487-7D56-655C-E633-FC0A4F957D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2861" y="4168593"/>
            <a:ext cx="5597608" cy="519027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F543475B-5CFD-4225-9830-0C7D0E7EC0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288" y="4114579"/>
            <a:ext cx="3043055" cy="62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32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8207</TotalTime>
  <Words>1157</Words>
  <Application>Microsoft Office PowerPoint</Application>
  <PresentationFormat>Widescreen</PresentationFormat>
  <Paragraphs>393</Paragraphs>
  <Slides>24</Slides>
  <Notes>1</Notes>
  <HiddenSlides>6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9" baseType="lpstr">
      <vt:lpstr>Aptos</vt:lpstr>
      <vt:lpstr>Arial</vt:lpstr>
      <vt:lpstr>Cambria Math</vt:lpstr>
      <vt:lpstr>Times New Roman</vt:lpstr>
      <vt:lpstr>Office-tema</vt:lpstr>
      <vt:lpstr>Effect of Process Variables on Current Efficiency and  Metal Composition</vt:lpstr>
      <vt:lpstr>Background and Motivation</vt:lpstr>
      <vt:lpstr>Objective</vt:lpstr>
      <vt:lpstr>Theoretical Framework</vt:lpstr>
      <vt:lpstr>Experimental - Setup</vt:lpstr>
      <vt:lpstr>Conclusions from Specialisation project</vt:lpstr>
      <vt:lpstr>Experimental - Experiments</vt:lpstr>
      <vt:lpstr>Results and Discussion</vt:lpstr>
      <vt:lpstr>PowerPoint-presentasjon</vt:lpstr>
      <vt:lpstr>Results and Discussion – Current Density</vt:lpstr>
      <vt:lpstr>Results and Discussion – MnO Concentration</vt:lpstr>
      <vt:lpstr>Results and Discussion – MnO Concentration</vt:lpstr>
      <vt:lpstr>Results and Discussion – MnO Concentration</vt:lpstr>
      <vt:lpstr>Results and Discussion – Runtime </vt:lpstr>
      <vt:lpstr>Results and Discussion – Temperature </vt:lpstr>
      <vt:lpstr>Results and Discussion – Co-Reduction </vt:lpstr>
      <vt:lpstr>Results and Discussion – Co-Reduction </vt:lpstr>
      <vt:lpstr>Results and Discussion – Co-Reduction </vt:lpstr>
      <vt:lpstr>Results and Discussion – Synth.-Air Atmosphere </vt:lpstr>
      <vt:lpstr>Results and Discussion – Synth.-Air Atmosphere </vt:lpstr>
      <vt:lpstr>Results and Discussion – Synth.-Air Atmosphere </vt:lpstr>
      <vt:lpstr>Conclusions</vt:lpstr>
      <vt:lpstr>Further Work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Håkon Ulvik</dc:creator>
  <cp:lastModifiedBy>Håkon Ulvik</cp:lastModifiedBy>
  <cp:revision>60</cp:revision>
  <dcterms:created xsi:type="dcterms:W3CDTF">2026-05-21T08:10:29Z</dcterms:created>
  <dcterms:modified xsi:type="dcterms:W3CDTF">2026-07-01T11:10:23Z</dcterms:modified>
</cp:coreProperties>
</file>